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m4v" ContentType="video/unknown"/>
  <Default Extension="jpg" ContentType="image/jpeg"/>
  <Default Extension="rels" ContentType="application/vnd.openxmlformats-package.relationships+xml"/>
  <Default Extension="m4a" ContentType="audio/mp4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01" r:id="rId1"/>
  </p:sldMasterIdLst>
  <p:notesMasterIdLst>
    <p:notesMasterId r:id="rId24"/>
  </p:notesMasterIdLst>
  <p:sldIdLst>
    <p:sldId id="303" r:id="rId2"/>
    <p:sldId id="282" r:id="rId3"/>
    <p:sldId id="293" r:id="rId4"/>
    <p:sldId id="284" r:id="rId5"/>
    <p:sldId id="292" r:id="rId6"/>
    <p:sldId id="297" r:id="rId7"/>
    <p:sldId id="287" r:id="rId8"/>
    <p:sldId id="291" r:id="rId9"/>
    <p:sldId id="288" r:id="rId10"/>
    <p:sldId id="290" r:id="rId11"/>
    <p:sldId id="289" r:id="rId12"/>
    <p:sldId id="276" r:id="rId13"/>
    <p:sldId id="294" r:id="rId14"/>
    <p:sldId id="295" r:id="rId15"/>
    <p:sldId id="296" r:id="rId16"/>
    <p:sldId id="298" r:id="rId17"/>
    <p:sldId id="300" r:id="rId18"/>
    <p:sldId id="301" r:id="rId19"/>
    <p:sldId id="302" r:id="rId20"/>
    <p:sldId id="275" r:id="rId21"/>
    <p:sldId id="281" r:id="rId22"/>
    <p:sldId id="304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60276" autoAdjust="0"/>
  </p:normalViewPr>
  <p:slideViewPr>
    <p:cSldViewPr snapToGrid="0" snapToObjects="1">
      <p:cViewPr varScale="1">
        <p:scale>
          <a:sx n="73" d="100"/>
          <a:sy n="73" d="100"/>
        </p:scale>
        <p:origin x="276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F672F7-1F5E-D846-8542-EA56232AE055}" type="datetimeFigureOut">
              <a:rPr lang="en-US" smtClean="0"/>
              <a:t>9/11/17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CBAEA-28A4-564D-A5B1-EC7E042DE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72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Video from file or use </a:t>
            </a:r>
            <a:r>
              <a:rPr lang="en-US" dirty="0" err="1" smtClean="0"/>
              <a:t>hhttps</a:t>
            </a:r>
            <a:r>
              <a:rPr lang="en-US" dirty="0" smtClean="0"/>
              <a:t>://</a:t>
            </a:r>
            <a:r>
              <a:rPr lang="en-US" dirty="0" err="1" smtClean="0"/>
              <a:t>youtu.be</a:t>
            </a:r>
            <a:r>
              <a:rPr lang="en-US" dirty="0" smtClean="0"/>
              <a:t>/iM8wyoHzLVo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03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52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2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63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Ergonomic: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pBuzz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simple to hold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Robust: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pBuzz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constructed from tough plastic</a:t>
            </a: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Education: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pBuzz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supplied with our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unique beginners mouthpiece featuring Bio-cote anti bacterial additive and is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coded to help teachers and pupils find their way in the world of pitch.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03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03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Video from file or https://</a:t>
            </a:r>
            <a:r>
              <a:rPr lang="en-US" dirty="0" err="1" smtClean="0"/>
              <a:t>youtu.be</a:t>
            </a:r>
            <a:r>
              <a:rPr lang="en-US" dirty="0" smtClean="0"/>
              <a:t>/prfe0omOcyI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03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03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Video from file or https://</a:t>
            </a:r>
            <a:r>
              <a:rPr lang="en-US" dirty="0" err="1" smtClean="0"/>
              <a:t>youtu.be</a:t>
            </a:r>
            <a:r>
              <a:rPr lang="en-US" dirty="0" smtClean="0"/>
              <a:t>/prfe0omOcyI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03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Video from file or https://</a:t>
            </a:r>
            <a:r>
              <a:rPr lang="en-US" dirty="0" err="1" smtClean="0"/>
              <a:t>youtu.be</a:t>
            </a:r>
            <a:r>
              <a:rPr lang="en-US" dirty="0" smtClean="0"/>
              <a:t>/prfe0omOcyI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03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Video from file or https://</a:t>
            </a:r>
            <a:r>
              <a:rPr lang="en-US" dirty="0" err="1" smtClean="0"/>
              <a:t>youtu.be</a:t>
            </a:r>
            <a:r>
              <a:rPr lang="en-US" dirty="0" smtClean="0"/>
              <a:t>/prfe0omOcyI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03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sz="1200" b="1" dirty="0" err="1" smtClean="0"/>
              <a:t>www.pbone.co.uk</a:t>
            </a:r>
            <a:r>
              <a:rPr lang="en-US" sz="1200" b="1" dirty="0" smtClean="0"/>
              <a:t>/education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2E76-92E8-D344-B0AE-4F4671F04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11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DE00-98EC-584B-A4DE-3CDEC076DB1A}" type="datetimeFigureOut">
              <a:rPr lang="en-US" smtClean="0"/>
              <a:t>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0F819-3FCE-504B-89E4-F8A98D775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DE00-98EC-584B-A4DE-3CDEC076DB1A}" type="datetimeFigureOut">
              <a:rPr lang="en-US" smtClean="0"/>
              <a:t>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0F819-3FCE-504B-89E4-F8A98D775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0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DE00-98EC-584B-A4DE-3CDEC076DB1A}" type="datetimeFigureOut">
              <a:rPr lang="en-US" smtClean="0"/>
              <a:t>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0F819-3FCE-504B-89E4-F8A98D775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22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56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DE00-98EC-584B-A4DE-3CDEC076DB1A}" type="datetimeFigureOut">
              <a:rPr lang="en-US" smtClean="0"/>
              <a:t>9/11/17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0F819-3FCE-504B-89E4-F8A98D775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89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DE00-98EC-584B-A4DE-3CDEC076DB1A}" type="datetimeFigureOut">
              <a:rPr lang="en-US" smtClean="0"/>
              <a:t>9/11/17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0F819-3FCE-504B-89E4-F8A98D775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78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DE00-98EC-584B-A4DE-3CDEC076DB1A}" type="datetimeFigureOut">
              <a:rPr lang="en-US" smtClean="0"/>
              <a:t>9/11/17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0F819-3FCE-504B-89E4-F8A98D775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673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DE00-98EC-584B-A4DE-3CDEC076DB1A}" type="datetimeFigureOut">
              <a:rPr lang="en-US" smtClean="0"/>
              <a:t>9/11/17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0F819-3FCE-504B-89E4-F8A98D775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61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DE00-98EC-584B-A4DE-3CDEC076DB1A}" type="datetimeFigureOut">
              <a:rPr lang="en-US" smtClean="0"/>
              <a:t>9/11/17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2E76-92E8-D344-B0AE-4F4671F04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15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DE00-98EC-584B-A4DE-3CDEC076DB1A}" type="datetimeFigureOut">
              <a:rPr lang="en-US" smtClean="0"/>
              <a:t>9/11/17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0F819-3FCE-504B-89E4-F8A98D775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en-US" dirty="0" err="1" smtClean="0"/>
              <a:t>pBone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err="1" smtClean="0"/>
              <a:t>pTrumpet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en-US" dirty="0" err="1" smtClean="0"/>
              <a:t>pBuzz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44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6.png"/><Relationship Id="rId6" Type="http://schemas.openxmlformats.org/officeDocument/2006/relationships/image" Target="../media/image12.jp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hyperlink" Target="best%20days%20video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trumpet.com" TargetMode="External"/><Relationship Id="rId4" Type="http://schemas.openxmlformats.org/officeDocument/2006/relationships/hyperlink" Target="http://pbuzz.co.uk" TargetMode="External"/><Relationship Id="rId5" Type="http://schemas.openxmlformats.org/officeDocument/2006/relationships/hyperlink" Target="mailto:education@warwickmusic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bone.co.uk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4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hyperlink" Target="https://youtu.be/prfe0omOcyI" TargetMode="External"/><Relationship Id="rId6" Type="http://schemas.openxmlformats.org/officeDocument/2006/relationships/image" Target="../media/image6.png"/><Relationship Id="rId7" Type="http://schemas.openxmlformats.org/officeDocument/2006/relationships/image" Target="../media/image7.jpe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9002" y="299428"/>
            <a:ext cx="4084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pBuzz</a:t>
            </a:r>
            <a:r>
              <a:rPr lang="en-US" dirty="0" smtClean="0"/>
              <a:t> l </a:t>
            </a:r>
            <a:r>
              <a:rPr lang="en-US" b="1" dirty="0" smtClean="0"/>
              <a:t>pBone</a:t>
            </a:r>
            <a:r>
              <a:rPr lang="en-US" dirty="0" smtClean="0"/>
              <a:t> l </a:t>
            </a:r>
            <a:r>
              <a:rPr lang="en-US" b="1" dirty="0" smtClean="0"/>
              <a:t>pTrumpet</a:t>
            </a:r>
            <a:r>
              <a:rPr lang="en-US" dirty="0" smtClean="0"/>
              <a:t> l </a:t>
            </a:r>
            <a:r>
              <a:rPr lang="en-US" i="1" dirty="0" smtClean="0"/>
              <a:t>just play</a:t>
            </a:r>
            <a:r>
              <a:rPr lang="en-US" i="1" dirty="0"/>
              <a:t>!</a:t>
            </a:r>
          </a:p>
        </p:txBody>
      </p:sp>
      <p:pic>
        <p:nvPicPr>
          <p:cNvPr id="2" name="Picture 1" descr="Screen Shot 2016-10-18 at 17.53.40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8712"/>
            <a:ext cx="9144000" cy="688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5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Right hand position</a:t>
            </a:r>
            <a:endParaRPr lang="en-US" sz="2800" dirty="0"/>
          </a:p>
        </p:txBody>
      </p:sp>
      <p:pic>
        <p:nvPicPr>
          <p:cNvPr id="3" name="Picture 2" descr="colou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926" y="1270001"/>
            <a:ext cx="6455359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Todays set work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322957" y="5853043"/>
            <a:ext cx="3344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hhttps</a:t>
            </a:r>
            <a:r>
              <a:rPr lang="en-US" dirty="0"/>
              <a:t>://</a:t>
            </a:r>
            <a:r>
              <a:rPr lang="en-US" dirty="0" err="1"/>
              <a:t>youtu.be</a:t>
            </a:r>
            <a:r>
              <a:rPr lang="en-US" dirty="0"/>
              <a:t>/prfe0omOcyI</a:t>
            </a:r>
          </a:p>
        </p:txBody>
      </p:sp>
      <p:pic>
        <p:nvPicPr>
          <p:cNvPr id="6" name="I feel good B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2644" y="5530573"/>
            <a:ext cx="812800" cy="812800"/>
          </a:xfrm>
          <a:prstGeom prst="rect">
            <a:avLst/>
          </a:prstGeom>
        </p:spPr>
      </p:pic>
      <p:pic>
        <p:nvPicPr>
          <p:cNvPr id="7" name="Picture 6" descr="jamesbrown_3110619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644" y="1311099"/>
            <a:ext cx="6462889" cy="403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4E67C8"/>
                </a:solidFill>
              </a:rPr>
              <a:t>D</a:t>
            </a:r>
            <a:r>
              <a:rPr lang="en-US" dirty="0" smtClean="0">
                <a:solidFill>
                  <a:srgbClr val="4E67C8"/>
                </a:solidFill>
              </a:rPr>
              <a:t>edicated education portal</a:t>
            </a:r>
            <a:endParaRPr lang="en-US" dirty="0">
              <a:solidFill>
                <a:srgbClr val="4E67C8"/>
              </a:solidFill>
            </a:endParaRPr>
          </a:p>
        </p:txBody>
      </p:sp>
      <p:pic>
        <p:nvPicPr>
          <p:cNvPr id="5" name="Content Placeholder 4" descr="Screen Shot 2016-01-14 at 00.06.57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8475" y="1438564"/>
            <a:ext cx="6428798" cy="3526472"/>
          </a:xfrm>
          <a:ln>
            <a:solidFill>
              <a:srgbClr val="663366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77090" y="5231134"/>
            <a:ext cx="856672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/>
              <a:t>www.pbone.co.uk</a:t>
            </a:r>
            <a:r>
              <a:rPr lang="en-US" sz="2400" b="1" dirty="0" smtClean="0"/>
              <a:t>/education</a:t>
            </a:r>
          </a:p>
          <a:p>
            <a:pPr algn="r"/>
            <a:r>
              <a:rPr lang="en-US" dirty="0" smtClean="0"/>
              <a:t>Education resources, testimonials, news, how to guide</a:t>
            </a:r>
          </a:p>
          <a:p>
            <a:pPr algn="r"/>
            <a:r>
              <a:rPr lang="en-US" dirty="0" err="1" smtClean="0"/>
              <a:t>Personalised</a:t>
            </a:r>
            <a:r>
              <a:rPr lang="en-US" dirty="0" smtClean="0"/>
              <a:t> expert support</a:t>
            </a:r>
          </a:p>
          <a:p>
            <a:pPr algn="r"/>
            <a:endParaRPr lang="en-US" dirty="0"/>
          </a:p>
          <a:p>
            <a:pPr algn="r"/>
            <a:r>
              <a:rPr lang="en-US" sz="1400" dirty="0"/>
              <a:t>Please contact us to share your own experiences </a:t>
            </a:r>
            <a:r>
              <a:rPr lang="en-US" sz="1400" b="1" dirty="0" err="1"/>
              <a:t>education@</a:t>
            </a:r>
            <a:r>
              <a:rPr lang="en-US" sz="1400" b="1" dirty="0" err="1" smtClean="0"/>
              <a:t>pbone.co.uk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16084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133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Integrating with your existing offer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23913"/>
            <a:ext cx="8229600" cy="2947230"/>
          </a:xfrm>
        </p:spPr>
        <p:txBody>
          <a:bodyPr/>
          <a:lstStyle/>
          <a:p>
            <a:pPr marL="800100" lvl="1" indent="-342900">
              <a:buFont typeface="Arial"/>
              <a:buChar char="•"/>
            </a:pPr>
            <a:r>
              <a:rPr lang="en-US" dirty="0" smtClean="0"/>
              <a:t>What </a:t>
            </a:r>
            <a:r>
              <a:rPr lang="en-US" dirty="0"/>
              <a:t>are we all using?: </a:t>
            </a:r>
            <a:r>
              <a:rPr lang="en-US" dirty="0" smtClean="0"/>
              <a:t>instruments</a:t>
            </a:r>
          </a:p>
          <a:p>
            <a:pPr marL="457200" lvl="1" indent="0">
              <a:buNone/>
            </a:pPr>
            <a:endParaRPr lang="en-US" dirty="0"/>
          </a:p>
          <a:p>
            <a:pPr marL="800100" lvl="1" indent="-342900">
              <a:buFont typeface="Arial"/>
              <a:buChar char="•"/>
            </a:pPr>
            <a:r>
              <a:rPr lang="en-US" dirty="0"/>
              <a:t>What are we all using?: </a:t>
            </a:r>
            <a:r>
              <a:rPr lang="en-US" dirty="0" smtClean="0"/>
              <a:t>materials</a:t>
            </a:r>
          </a:p>
          <a:p>
            <a:pPr marL="800100" lvl="1" indent="-342900">
              <a:buFont typeface="Arial"/>
              <a:buChar char="•"/>
            </a:pPr>
            <a:endParaRPr lang="en-US" dirty="0"/>
          </a:p>
          <a:p>
            <a:pPr marL="800100" lvl="1" indent="-342900">
              <a:buFont typeface="Arial"/>
              <a:buChar char="•"/>
            </a:pPr>
            <a:r>
              <a:rPr lang="en-US" dirty="0"/>
              <a:t>Composing and improvising?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64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31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Scaffolding: games and parallel learning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31129"/>
            <a:ext cx="8229600" cy="3242075"/>
          </a:xfrm>
        </p:spPr>
        <p:txBody>
          <a:bodyPr/>
          <a:lstStyle/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The </a:t>
            </a:r>
            <a:r>
              <a:rPr lang="en-US" sz="2400" dirty="0"/>
              <a:t>elements of music</a:t>
            </a:r>
            <a:r>
              <a:rPr lang="en-US" sz="2400" dirty="0" smtClean="0"/>
              <a:t>?</a:t>
            </a:r>
          </a:p>
          <a:p>
            <a:pPr marL="800100" lvl="1" indent="-342900">
              <a:buFont typeface="Arial"/>
              <a:buChar char="•"/>
            </a:pPr>
            <a:endParaRPr lang="en-US" sz="2400" dirty="0"/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Physical </a:t>
            </a:r>
            <a:r>
              <a:rPr lang="en-US" sz="2400" dirty="0" smtClean="0"/>
              <a:t>acuity</a:t>
            </a:r>
          </a:p>
          <a:p>
            <a:pPr marL="800100" lvl="1" indent="-342900">
              <a:buFont typeface="Arial"/>
              <a:buChar char="•"/>
            </a:pPr>
            <a:endParaRPr lang="en-US" sz="2400" dirty="0"/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Broader learning </a:t>
            </a:r>
            <a:r>
              <a:rPr lang="en-US" sz="2400" dirty="0" smtClean="0"/>
              <a:t>objectives</a:t>
            </a:r>
          </a:p>
          <a:p>
            <a:pPr marL="800100" lvl="1" indent="-342900">
              <a:buFont typeface="Arial"/>
              <a:buChar char="•"/>
            </a:pPr>
            <a:endParaRPr lang="en-US" sz="2400" dirty="0"/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Performance practice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36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34949"/>
          </a:xfrm>
        </p:spPr>
        <p:txBody>
          <a:bodyPr/>
          <a:lstStyle/>
          <a:p>
            <a:pPr marL="800100" lvl="1" indent="-342900">
              <a:buFont typeface="Arial"/>
              <a:buChar char="•"/>
            </a:pPr>
            <a:r>
              <a:rPr lang="en-US" sz="2400" dirty="0"/>
              <a:t>Teaching in the target </a:t>
            </a:r>
            <a:r>
              <a:rPr lang="en-US" sz="2400" dirty="0" smtClean="0"/>
              <a:t>language</a:t>
            </a:r>
          </a:p>
          <a:p>
            <a:pPr marL="800100" lvl="1" indent="-342900">
              <a:buFont typeface="Arial"/>
              <a:buChar char="•"/>
            </a:pPr>
            <a:endParaRPr lang="en-US" sz="2400" dirty="0"/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Secure </a:t>
            </a:r>
            <a:r>
              <a:rPr lang="en-US" sz="2400" dirty="0"/>
              <a:t>and safe </a:t>
            </a:r>
            <a:r>
              <a:rPr lang="en-US" sz="2400" dirty="0" smtClean="0"/>
              <a:t>improvising</a:t>
            </a:r>
          </a:p>
          <a:p>
            <a:pPr marL="800100" lvl="1" indent="-342900">
              <a:buFont typeface="Arial"/>
              <a:buChar char="•"/>
            </a:pPr>
            <a:endParaRPr lang="en-US" sz="2400" dirty="0"/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Composing </a:t>
            </a:r>
            <a:endParaRPr lang="en-US" sz="2400" dirty="0" smtClean="0"/>
          </a:p>
          <a:p>
            <a:pPr marL="800100" lvl="1" indent="-342900">
              <a:buFont typeface="Arial"/>
              <a:buChar char="•"/>
            </a:pPr>
            <a:endParaRPr lang="en-US" sz="2400" dirty="0"/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M</a:t>
            </a:r>
            <a:r>
              <a:rPr lang="en-US" sz="2400" dirty="0" smtClean="0"/>
              <a:t>aintaining </a:t>
            </a:r>
            <a:r>
              <a:rPr lang="en-US" sz="2400" dirty="0"/>
              <a:t>good quality, technical </a:t>
            </a:r>
            <a:r>
              <a:rPr lang="en-US" sz="2400" dirty="0" smtClean="0"/>
              <a:t>outcomes</a:t>
            </a:r>
          </a:p>
          <a:p>
            <a:pPr marL="800100" lvl="1" indent="-342900">
              <a:buFont typeface="Arial"/>
              <a:buChar char="•"/>
            </a:pPr>
            <a:endParaRPr lang="en-US" sz="2400" dirty="0" smtClean="0"/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Using the music that pupils bring</a:t>
            </a:r>
          </a:p>
          <a:p>
            <a:pPr marL="800100" lvl="1" indent="-342900">
              <a:buFont typeface="Arial"/>
              <a:buChar char="•"/>
            </a:pPr>
            <a:endParaRPr lang="en-US" sz="2400" dirty="0" smtClean="0"/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Child centered learning</a:t>
            </a:r>
          </a:p>
          <a:p>
            <a:pPr marL="800100" lvl="1" indent="-342900">
              <a:buFont typeface="Arial"/>
              <a:buChar char="•"/>
            </a:pPr>
            <a:endParaRPr lang="en-US" sz="2400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Creative </a:t>
            </a:r>
            <a:r>
              <a:rPr lang="en-US" dirty="0" smtClean="0"/>
              <a:t>Practice.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48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Progression onto </a:t>
            </a:r>
            <a:r>
              <a:rPr lang="en-US" dirty="0" err="1" smtClean="0"/>
              <a:t>pBone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62813" y="1961858"/>
            <a:ext cx="61007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600" dirty="0" smtClean="0">
                <a:latin typeface="+mj-lt"/>
              </a:rPr>
              <a:t>What is the harmonic series</a:t>
            </a:r>
          </a:p>
          <a:p>
            <a:pPr marL="285750" indent="-285750">
              <a:buFont typeface="Arial"/>
              <a:buChar char="•"/>
            </a:pPr>
            <a:endParaRPr lang="en-US" sz="2600" dirty="0" smtClean="0"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en-US" sz="2600" dirty="0" smtClean="0">
                <a:latin typeface="+mj-lt"/>
              </a:rPr>
              <a:t>Why has </a:t>
            </a:r>
            <a:r>
              <a:rPr lang="en-US" sz="2600" dirty="0" err="1" smtClean="0">
                <a:latin typeface="+mj-lt"/>
              </a:rPr>
              <a:t>pBuzz</a:t>
            </a:r>
            <a:r>
              <a:rPr lang="en-US" sz="2600" dirty="0" smtClean="0">
                <a:latin typeface="+mj-lt"/>
              </a:rPr>
              <a:t> only one harmonic</a:t>
            </a:r>
          </a:p>
          <a:p>
            <a:pPr marL="285750" indent="-285750">
              <a:buFont typeface="Arial"/>
              <a:buChar char="•"/>
            </a:pPr>
            <a:endParaRPr lang="en-US" sz="2600" dirty="0" smtClean="0"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en-US" sz="2600" dirty="0" smtClean="0">
                <a:latin typeface="+mj-lt"/>
              </a:rPr>
              <a:t>What are the technical levers to change harmonics?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14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197" y="4152048"/>
            <a:ext cx="87837" cy="20739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103" y="4442208"/>
            <a:ext cx="313686" cy="402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21" y="4438433"/>
            <a:ext cx="313686" cy="402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061" y="4438433"/>
            <a:ext cx="313686" cy="4023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858" y="4438433"/>
            <a:ext cx="313686" cy="402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608" y="4438433"/>
            <a:ext cx="313686" cy="4023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294" y="4441598"/>
            <a:ext cx="313686" cy="4023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980" y="4438433"/>
            <a:ext cx="313686" cy="4023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85" y="1573774"/>
            <a:ext cx="8153200" cy="23713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5414" y="57548"/>
            <a:ext cx="59597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+mj-lt"/>
              </a:rPr>
              <a:t>Our “trombone tabs”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938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</a:t>
            </a:r>
            <a:r>
              <a:rPr lang="en-US" dirty="0" err="1" smtClean="0"/>
              <a:t>Tabs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3" r="308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Best Days of </a:t>
            </a:r>
            <a:r>
              <a:rPr lang="en-US" dirty="0"/>
              <a:t>My Life</a:t>
            </a:r>
            <a:br>
              <a:rPr lang="en-US" dirty="0"/>
            </a:br>
            <a:endParaRPr lang="en-US" sz="13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64" y="1742738"/>
            <a:ext cx="8871527" cy="4640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4856" y="6211669"/>
            <a:ext cx="3429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 action="ppaction://hlinkfile"/>
              </a:rPr>
              <a:t>https://</a:t>
            </a:r>
            <a:r>
              <a:rPr lang="en-US" dirty="0" err="1">
                <a:hlinkClick r:id="rId3" action="ppaction://hlinkfile"/>
              </a:rPr>
              <a:t>youtu.be</a:t>
            </a:r>
            <a:r>
              <a:rPr lang="en-US" dirty="0">
                <a:hlinkClick r:id="rId3" action="ppaction://hlinkfile"/>
              </a:rPr>
              <a:t>/Y66j_BUCBMY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09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MG Primary logo (1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723" b="-30723"/>
          <a:stretch>
            <a:fillRect/>
          </a:stretch>
        </p:blipFill>
        <p:spPr>
          <a:xfrm>
            <a:off x="1205258" y="2440610"/>
            <a:ext cx="6116568" cy="3355118"/>
          </a:xfrm>
        </p:spPr>
      </p:pic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258" y="1680971"/>
            <a:ext cx="6116568" cy="75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2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4E67C8"/>
                </a:solidFill>
              </a:rPr>
              <a:t>What teachers &amp; students say</a:t>
            </a:r>
            <a:endParaRPr lang="en-US" dirty="0">
              <a:solidFill>
                <a:srgbClr val="4E67C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612348"/>
            <a:ext cx="8106356" cy="4513815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“Children </a:t>
            </a:r>
            <a:r>
              <a:rPr lang="en-US" dirty="0"/>
              <a:t>love </a:t>
            </a:r>
            <a:r>
              <a:rPr lang="en-US" dirty="0" smtClean="0"/>
              <a:t>the </a:t>
            </a:r>
            <a:r>
              <a:rPr lang="en-US" dirty="0"/>
              <a:t>bright </a:t>
            </a:r>
            <a:r>
              <a:rPr lang="en-US" dirty="0" err="1"/>
              <a:t>colours</a:t>
            </a:r>
            <a:r>
              <a:rPr lang="en-US" dirty="0"/>
              <a:t>, their lightness and that they can just pick up</a:t>
            </a:r>
            <a:r>
              <a:rPr lang="en-US" dirty="0" smtClean="0"/>
              <a:t>, </a:t>
            </a:r>
            <a:r>
              <a:rPr lang="en-US" dirty="0" err="1" smtClean="0"/>
              <a:t>practise</a:t>
            </a:r>
            <a:r>
              <a:rPr lang="en-US" dirty="0" smtClean="0"/>
              <a:t> </a:t>
            </a:r>
            <a:r>
              <a:rPr lang="en-US" dirty="0"/>
              <a:t>and play</a:t>
            </a:r>
            <a:r>
              <a:rPr lang="en-US" dirty="0" smtClean="0"/>
              <a:t>”</a:t>
            </a:r>
            <a:endParaRPr lang="en-US" dirty="0"/>
          </a:p>
          <a:p>
            <a:pPr lvl="1">
              <a:buFont typeface="Arial"/>
              <a:buChar char="•"/>
            </a:pPr>
            <a:r>
              <a:rPr lang="en-US" sz="1600" dirty="0" smtClean="0"/>
              <a:t>John </a:t>
            </a:r>
            <a:r>
              <a:rPr lang="en-US" sz="1600" dirty="0"/>
              <a:t>Thomson, service manager at SIPS Education Music &amp; Arts Service (</a:t>
            </a:r>
            <a:r>
              <a:rPr lang="en-US" sz="1600" dirty="0" err="1"/>
              <a:t>Sandwell</a:t>
            </a:r>
            <a:r>
              <a:rPr lang="en-US" sz="1600" dirty="0" smtClean="0"/>
              <a:t>)</a:t>
            </a:r>
          </a:p>
          <a:p>
            <a:pPr lvl="1"/>
            <a:endParaRPr lang="en-US" sz="1600" dirty="0" smtClean="0"/>
          </a:p>
          <a:p>
            <a:r>
              <a:rPr lang="en-US" dirty="0" smtClean="0"/>
              <a:t>“Cool, </a:t>
            </a:r>
            <a:r>
              <a:rPr lang="en-US" dirty="0"/>
              <a:t>great fun to learn on and they shrug off knocks and bangs</a:t>
            </a:r>
            <a:r>
              <a:rPr lang="en-US" dirty="0" smtClean="0"/>
              <a:t>”</a:t>
            </a:r>
          </a:p>
          <a:p>
            <a:pPr lvl="1">
              <a:buFont typeface="Arial"/>
              <a:buChar char="•"/>
            </a:pPr>
            <a:r>
              <a:rPr lang="en-US" sz="1600" dirty="0" smtClean="0"/>
              <a:t>Tanya Myatt, head of whole-class music learning</a:t>
            </a:r>
          </a:p>
          <a:p>
            <a:pPr lvl="1"/>
            <a:endParaRPr lang="en-US" sz="1600" dirty="0" smtClean="0"/>
          </a:p>
          <a:p>
            <a:r>
              <a:rPr lang="en-US" dirty="0" smtClean="0"/>
              <a:t>“I've </a:t>
            </a:r>
            <a:r>
              <a:rPr lang="en-US" dirty="0"/>
              <a:t>played the ukulele before, but learning the pBone was really different and </a:t>
            </a:r>
            <a:r>
              <a:rPr lang="en-US" dirty="0" smtClean="0"/>
              <a:t>fun”</a:t>
            </a:r>
          </a:p>
          <a:p>
            <a:pPr marL="457200" lvl="2">
              <a:spcBef>
                <a:spcPts val="2000"/>
              </a:spcBef>
            </a:pPr>
            <a:r>
              <a:rPr lang="en-US" sz="1600" dirty="0" smtClean="0"/>
              <a:t>Lilly May, Age 9</a:t>
            </a: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29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Please share your own experiences with 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739" y="1600200"/>
            <a:ext cx="879060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smtClean="0"/>
              <a:t>Web</a:t>
            </a:r>
            <a:endParaRPr lang="en-US" sz="2600" dirty="0"/>
          </a:p>
          <a:p>
            <a:r>
              <a:rPr lang="en-US" sz="2600" dirty="0" err="1" smtClean="0"/>
              <a:t>pBone</a:t>
            </a:r>
            <a:r>
              <a:rPr lang="en-US" sz="2600" dirty="0" smtClean="0"/>
              <a:t>:		</a:t>
            </a:r>
            <a:r>
              <a:rPr lang="en-US" sz="2600" dirty="0" smtClean="0">
                <a:hlinkClick r:id="rId2"/>
              </a:rPr>
              <a:t>http://www.pbone.co.uk</a:t>
            </a:r>
            <a:endParaRPr lang="en-US" sz="2600" dirty="0" smtClean="0"/>
          </a:p>
          <a:p>
            <a:r>
              <a:rPr lang="en-US" sz="2600" dirty="0" err="1" smtClean="0"/>
              <a:t>pTrumpet</a:t>
            </a:r>
            <a:r>
              <a:rPr lang="en-US" sz="2600" dirty="0" smtClean="0"/>
              <a:t>:	</a:t>
            </a:r>
            <a:r>
              <a:rPr lang="en-US" sz="2600" dirty="0" smtClean="0">
                <a:hlinkClick r:id="rId3"/>
              </a:rPr>
              <a:t>http://www.ptrumpet.com</a:t>
            </a:r>
            <a:endParaRPr lang="en-US" sz="2600" dirty="0" smtClean="0"/>
          </a:p>
          <a:p>
            <a:r>
              <a:rPr lang="en-US" sz="2600" dirty="0" err="1" smtClean="0"/>
              <a:t>pBuzz</a:t>
            </a:r>
            <a:r>
              <a:rPr lang="en-US" sz="2600" dirty="0" smtClean="0"/>
              <a:t>:			</a:t>
            </a:r>
            <a:r>
              <a:rPr lang="en-US" sz="2600" dirty="0" smtClean="0">
                <a:hlinkClick r:id="rId4"/>
              </a:rPr>
              <a:t>http://pbuzz.co.uk</a:t>
            </a:r>
            <a:endParaRPr lang="en-US" sz="2600" dirty="0" smtClean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 smtClean="0"/>
              <a:t>Email:			</a:t>
            </a:r>
            <a:r>
              <a:rPr lang="en-US" sz="2600" dirty="0" smtClean="0">
                <a:hlinkClick r:id="rId5"/>
              </a:rPr>
              <a:t>education@warwickmusic.com</a:t>
            </a:r>
            <a:endParaRPr lang="en-US" sz="2600" dirty="0" smtClean="0"/>
          </a:p>
          <a:p>
            <a:pPr marL="0" indent="0">
              <a:buNone/>
            </a:pPr>
            <a:endParaRPr 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3006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Websites</a:t>
            </a:r>
            <a:endParaRPr lang="en-US" dirty="0"/>
          </a:p>
        </p:txBody>
      </p:sp>
      <p:pic>
        <p:nvPicPr>
          <p:cNvPr id="4" name="Picture 3" descr="Screen Shot 2016-08-11 at 10.48.57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10" y="1209676"/>
            <a:ext cx="2805485" cy="19293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Screen Shot 2016-08-11 at 10.50.1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124" y="1193801"/>
            <a:ext cx="2702064" cy="194526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Screen Shot 2016-08-11 at 10.49.54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250" y="3749676"/>
            <a:ext cx="2997800" cy="195262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Screen Shot 2016-08-11 at 10.49.27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90" y="3749676"/>
            <a:ext cx="3107110" cy="193331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182870" y="3183672"/>
            <a:ext cx="1626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bone.co.uk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57650" y="3183672"/>
            <a:ext cx="421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</a:t>
            </a:r>
            <a:r>
              <a:rPr lang="en-US" dirty="0" err="1" smtClean="0"/>
              <a:t>ducation.warwickmusicgroup.com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47750" y="5702302"/>
            <a:ext cx="1813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ptrumpet.com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75275" y="5702302"/>
            <a:ext cx="1520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buzz.co.uk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31387" y="186962"/>
            <a:ext cx="1925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Digital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Presence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01743" y="644652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D0C2BA1-C44B-4355-8A5F-914D5181961E}" type="slidenum">
              <a:rPr lang="en-US" sz="1200" smtClean="0"/>
              <a:t>22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0351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pBuzz</a:t>
            </a:r>
            <a:r>
              <a:rPr lang="en-US" sz="2800" dirty="0" smtClean="0"/>
              <a:t>: at age 5/6, K2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322957" y="5853043"/>
            <a:ext cx="3494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/iM8wyoHzLVo</a:t>
            </a:r>
          </a:p>
        </p:txBody>
      </p:sp>
      <p:pic>
        <p:nvPicPr>
          <p:cNvPr id="3" name="IMG_0659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488" y="1303587"/>
            <a:ext cx="7557025" cy="425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5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</a:t>
            </a:r>
            <a:r>
              <a:rPr lang="en-US" dirty="0" err="1" smtClean="0"/>
              <a:t>pBuzz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600200"/>
            <a:ext cx="6282222" cy="4639321"/>
          </a:xfrm>
        </p:spPr>
        <p:txBody>
          <a:bodyPr>
            <a:normAutofit/>
          </a:bodyPr>
          <a:lstStyle/>
          <a:p>
            <a:pPr marL="228600" lvl="1" indent="0">
              <a:buNone/>
            </a:pPr>
            <a:r>
              <a:rPr lang="en-US" sz="2400" dirty="0" smtClean="0"/>
              <a:t>A new and unique beginner instrument:</a:t>
            </a:r>
          </a:p>
          <a:p>
            <a:pPr marL="228600" lvl="1" indent="0">
              <a:buNone/>
            </a:pPr>
            <a:endParaRPr lang="en-US" sz="2400" dirty="0" smtClean="0"/>
          </a:p>
          <a:p>
            <a:pPr lvl="1"/>
            <a:r>
              <a:rPr lang="en-US" sz="2200" dirty="0"/>
              <a:t>5</a:t>
            </a:r>
            <a:r>
              <a:rPr lang="en-US" sz="2200" dirty="0" smtClean="0"/>
              <a:t> inch </a:t>
            </a:r>
            <a:r>
              <a:rPr lang="en-US" sz="2200" dirty="0"/>
              <a:t>Bell</a:t>
            </a:r>
          </a:p>
          <a:p>
            <a:pPr lvl="1"/>
            <a:r>
              <a:rPr lang="en-US" sz="2200" dirty="0" smtClean="0"/>
              <a:t>Lightweight</a:t>
            </a:r>
            <a:endParaRPr lang="en-US" sz="2200" dirty="0"/>
          </a:p>
          <a:p>
            <a:pPr lvl="1"/>
            <a:r>
              <a:rPr lang="en-US" sz="2200" dirty="0" smtClean="0"/>
              <a:t>Range of F-C in concert pitch</a:t>
            </a:r>
            <a:endParaRPr lang="en-US" sz="2200" dirty="0"/>
          </a:p>
          <a:p>
            <a:pPr lvl="1"/>
            <a:r>
              <a:rPr lang="en-US" sz="2200" dirty="0" smtClean="0"/>
              <a:t>Single harmonic</a:t>
            </a:r>
            <a:endParaRPr lang="en-US" sz="2200" dirty="0"/>
          </a:p>
          <a:p>
            <a:pPr lvl="1"/>
            <a:r>
              <a:rPr lang="en-US" sz="2200" dirty="0" smtClean="0"/>
              <a:t>Notes, numbers and </a:t>
            </a:r>
            <a:r>
              <a:rPr lang="en-US" sz="2200" dirty="0" err="1" smtClean="0"/>
              <a:t>colours</a:t>
            </a:r>
            <a:r>
              <a:rPr lang="en-US" sz="2200" dirty="0" smtClean="0"/>
              <a:t> for pitch</a:t>
            </a:r>
            <a:endParaRPr lang="en-US" sz="2200" dirty="0"/>
          </a:p>
          <a:p>
            <a:pPr lvl="1"/>
            <a:r>
              <a:rPr lang="en-US" sz="2200" dirty="0" smtClean="0"/>
              <a:t>Plastic Material</a:t>
            </a:r>
          </a:p>
          <a:p>
            <a:pPr lvl="1"/>
            <a:r>
              <a:rPr lang="en-US" sz="2200" dirty="0" smtClean="0"/>
              <a:t>Our unique beginner mouthpiece</a:t>
            </a:r>
            <a:endParaRPr lang="en-US" sz="2200" dirty="0"/>
          </a:p>
          <a:p>
            <a:pPr lvl="1"/>
            <a:r>
              <a:rPr lang="en-US" sz="2200" dirty="0"/>
              <a:t>Bio-cote in </a:t>
            </a:r>
            <a:r>
              <a:rPr lang="en-US" sz="2200" dirty="0" smtClean="0"/>
              <a:t>mouthpiece</a:t>
            </a:r>
            <a:endParaRPr lang="en-US" sz="2200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pbuzzcutou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6782" y="898595"/>
            <a:ext cx="1478884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2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Todays plan!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82434" y="2029900"/>
            <a:ext cx="721200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atin typeface="+mj-lt"/>
              </a:rPr>
              <a:t>Cover the plenary session in more detail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 smtClean="0"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atin typeface="+mj-lt"/>
              </a:rPr>
              <a:t>Integrating with your existing offer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 smtClean="0"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atin typeface="+mj-lt"/>
              </a:rPr>
              <a:t>Scaffolding: games and parallel learning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 smtClean="0">
              <a:latin typeface="+mj-lt"/>
            </a:endParaRPr>
          </a:p>
          <a:p>
            <a:pPr marL="342900" indent="-342900">
              <a:buAutoNum type="arabicPeriod" startAt="4"/>
            </a:pPr>
            <a:r>
              <a:rPr lang="en-US" sz="2400" dirty="0" smtClean="0">
                <a:latin typeface="+mj-lt"/>
              </a:rPr>
              <a:t>Creative practice.</a:t>
            </a:r>
          </a:p>
          <a:p>
            <a:pPr marL="342900" indent="-342900">
              <a:buAutoNum type="arabicPeriod" startAt="4"/>
            </a:pPr>
            <a:endParaRPr lang="en-US" sz="2400" dirty="0" smtClean="0">
              <a:latin typeface="+mj-lt"/>
            </a:endParaRPr>
          </a:p>
          <a:p>
            <a:pPr marL="342900" indent="-342900">
              <a:buAutoNum type="arabicPeriod" startAt="4"/>
            </a:pPr>
            <a:r>
              <a:rPr lang="en-US" sz="2400" dirty="0" smtClean="0">
                <a:latin typeface="+mj-lt"/>
              </a:rPr>
              <a:t>Discussion</a:t>
            </a:r>
          </a:p>
          <a:p>
            <a:pPr marL="800100" lvl="1" indent="-342900">
              <a:buFont typeface="Arial"/>
              <a:buChar char="•"/>
            </a:pP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435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Cover the </a:t>
            </a:r>
            <a:r>
              <a:rPr lang="en-US" dirty="0" smtClean="0"/>
              <a:t>plenary </a:t>
            </a:r>
            <a:r>
              <a:rPr lang="en-US" dirty="0"/>
              <a:t>session in more </a:t>
            </a:r>
            <a:r>
              <a:rPr lang="en-US" dirty="0" smtClean="0"/>
              <a:t>detail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0207"/>
            <a:ext cx="8229600" cy="5135893"/>
          </a:xfrm>
        </p:spPr>
        <p:txBody>
          <a:bodyPr>
            <a:norm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Posture</a:t>
            </a:r>
          </a:p>
          <a:p>
            <a:pPr marL="800100" lvl="1" indent="-342900">
              <a:buFont typeface="Arial"/>
              <a:buChar char="•"/>
            </a:pPr>
            <a:endParaRPr lang="en-US" sz="2400" dirty="0"/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Breathing</a:t>
            </a:r>
          </a:p>
          <a:p>
            <a:pPr marL="800100" lvl="1" indent="-342900">
              <a:buFont typeface="Arial"/>
              <a:buChar char="•"/>
            </a:pPr>
            <a:endParaRPr lang="en-US" sz="2400" dirty="0"/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Singing</a:t>
            </a:r>
          </a:p>
          <a:p>
            <a:pPr marL="800100" lvl="1" indent="-342900">
              <a:buFont typeface="Arial"/>
              <a:buChar char="•"/>
            </a:pPr>
            <a:endParaRPr lang="en-US" sz="2400" dirty="0"/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Buzzing</a:t>
            </a:r>
          </a:p>
          <a:p>
            <a:pPr marL="800100" lvl="1" indent="-342900">
              <a:buFont typeface="Arial"/>
              <a:buChar char="•"/>
            </a:pPr>
            <a:endParaRPr lang="en-US" sz="2400" dirty="0"/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Playing</a:t>
            </a:r>
          </a:p>
          <a:p>
            <a:pPr marL="800100" lvl="1" indent="-342900">
              <a:buFont typeface="Arial"/>
              <a:buChar char="•"/>
            </a:pPr>
            <a:endParaRPr lang="en-US" sz="2400" dirty="0"/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Authentic brass learning: air speed and aperture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57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Todays set work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322957" y="5853043"/>
            <a:ext cx="3242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youtu.be/prfe0omOcyI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02 I Got You (I Feel Good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7738" y="5446643"/>
            <a:ext cx="812800" cy="812800"/>
          </a:xfrm>
          <a:prstGeom prst="rect">
            <a:avLst/>
          </a:prstGeom>
        </p:spPr>
      </p:pic>
      <p:pic>
        <p:nvPicPr>
          <p:cNvPr id="6" name="Picture 5" descr="hqdefault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5526" y="1270000"/>
            <a:ext cx="6630683" cy="388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1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Mouthpiece position:</a:t>
            </a:r>
            <a:br>
              <a:rPr lang="en-GB" sz="2800" dirty="0" smtClean="0"/>
            </a:br>
            <a:r>
              <a:rPr lang="en-GB" sz="2800" dirty="0" smtClean="0"/>
              <a:t>In the middle of your lips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73748" y="5995109"/>
            <a:ext cx="7779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Point the mouthpiece down slightly but keep your head up, straight!</a:t>
            </a:r>
            <a:endParaRPr lang="en-US" dirty="0">
              <a:latin typeface="+mj-lt"/>
            </a:endParaRPr>
          </a:p>
        </p:txBody>
      </p:sp>
      <p:pic>
        <p:nvPicPr>
          <p:cNvPr id="7" name="Picture 6" descr="mouthpiece po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4346" y="1357300"/>
            <a:ext cx="4890654" cy="449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1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Left hand position</a:t>
            </a:r>
            <a:endParaRPr lang="en-US" sz="2800" dirty="0"/>
          </a:p>
        </p:txBody>
      </p:sp>
      <p:pic>
        <p:nvPicPr>
          <p:cNvPr id="8" name="Picture 7" descr="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909" y="1325274"/>
            <a:ext cx="5137727" cy="5118529"/>
          </a:xfrm>
          <a:prstGeom prst="rect">
            <a:avLst/>
          </a:prstGeom>
        </p:spPr>
      </p:pic>
      <p:pic>
        <p:nvPicPr>
          <p:cNvPr id="10" name="Picture 9" descr="B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1636" y="1152092"/>
            <a:ext cx="2516908" cy="261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2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2274</TotalTime>
  <Words>476</Words>
  <Application>Microsoft Macintosh PowerPoint</Application>
  <PresentationFormat>On-screen Show (4:3)</PresentationFormat>
  <Paragraphs>137</Paragraphs>
  <Slides>22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Century Gothic</vt:lpstr>
      <vt:lpstr>Palatino Linotype</vt:lpstr>
      <vt:lpstr>Office Theme</vt:lpstr>
      <vt:lpstr>PowerPoint Presentation</vt:lpstr>
      <vt:lpstr>PowerPoint Presentation</vt:lpstr>
      <vt:lpstr>pBuzz: at age 5/6, K2</vt:lpstr>
      <vt:lpstr>What is pBuzz?</vt:lpstr>
      <vt:lpstr>Todays plan!</vt:lpstr>
      <vt:lpstr>Cover the plenary session in more detail</vt:lpstr>
      <vt:lpstr>Todays set work</vt:lpstr>
      <vt:lpstr>Mouthpiece position: In the middle of your lips</vt:lpstr>
      <vt:lpstr>Left hand position</vt:lpstr>
      <vt:lpstr>Right hand position</vt:lpstr>
      <vt:lpstr>Todays set work</vt:lpstr>
      <vt:lpstr>Dedicated education portal</vt:lpstr>
      <vt:lpstr>Integrating with your existing offer </vt:lpstr>
      <vt:lpstr>Scaffolding: games and parallel learning </vt:lpstr>
      <vt:lpstr>Creative Practice.</vt:lpstr>
      <vt:lpstr>Progression onto pBone</vt:lpstr>
      <vt:lpstr>PowerPoint Presentation</vt:lpstr>
      <vt:lpstr>tTabs</vt:lpstr>
      <vt:lpstr>Best Days of My Life </vt:lpstr>
      <vt:lpstr>What teachers &amp; students say</vt:lpstr>
      <vt:lpstr>Please share your own experiences with us</vt:lpstr>
      <vt:lpstr>Websites</vt:lpstr>
    </vt:vector>
  </TitlesOfParts>
  <Company>Warwick Music Limited</Company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pBone &amp; pTrumpet</dc:title>
  <dc:creator>Steven Greenall</dc:creator>
  <cp:lastModifiedBy>Microsoft Office User</cp:lastModifiedBy>
  <cp:revision>91</cp:revision>
  <dcterms:created xsi:type="dcterms:W3CDTF">2015-11-30T20:07:27Z</dcterms:created>
  <dcterms:modified xsi:type="dcterms:W3CDTF">2017-09-11T19:52:58Z</dcterms:modified>
</cp:coreProperties>
</file>