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01" r:id="rId1"/>
  </p:sldMasterIdLst>
  <p:notesMasterIdLst>
    <p:notesMasterId r:id="rId25"/>
  </p:notesMasterIdLst>
  <p:sldIdLst>
    <p:sldId id="282" r:id="rId2"/>
    <p:sldId id="257" r:id="rId3"/>
    <p:sldId id="268" r:id="rId4"/>
    <p:sldId id="270" r:id="rId5"/>
    <p:sldId id="258" r:id="rId6"/>
    <p:sldId id="277" r:id="rId7"/>
    <p:sldId id="278" r:id="rId8"/>
    <p:sldId id="283" r:id="rId9"/>
    <p:sldId id="284" r:id="rId10"/>
    <p:sldId id="271" r:id="rId11"/>
    <p:sldId id="272" r:id="rId12"/>
    <p:sldId id="274" r:id="rId13"/>
    <p:sldId id="285" r:id="rId14"/>
    <p:sldId id="286" r:id="rId15"/>
    <p:sldId id="279" r:id="rId16"/>
    <p:sldId id="287" r:id="rId17"/>
    <p:sldId id="276" r:id="rId18"/>
    <p:sldId id="275" r:id="rId19"/>
    <p:sldId id="288" r:id="rId20"/>
    <p:sldId id="289" r:id="rId21"/>
    <p:sldId id="290" r:id="rId22"/>
    <p:sldId id="291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60276" autoAdjust="0"/>
  </p:normalViewPr>
  <p:slideViewPr>
    <p:cSldViewPr snapToGrid="0" snapToObjects="1">
      <p:cViewPr varScale="1">
        <p:scale>
          <a:sx n="73" d="100"/>
          <a:sy n="73" d="100"/>
        </p:scale>
        <p:origin x="27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672F7-1F5E-D846-8542-EA56232AE055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CBAEA-28A4-564D-A5B1-EC7E042DE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72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National Foundation for Youth Music,</a:t>
            </a:r>
            <a:r>
              <a:rPr lang="en-US" baseline="0" dirty="0" smtClean="0"/>
              <a:t> funded by the UK Government, declared the trombone to be an “endangered species”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BAEA-28A4-564D-A5B1-EC7E042DE4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80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Shanghai Music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Theater</a:t>
            </a:r>
            <a:endParaRPr lang="en-GB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Liberia Band</a:t>
            </a:r>
          </a:p>
          <a:p>
            <a:pPr lvl="0"/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Weelock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Primary School, UK</a:t>
            </a:r>
          </a:p>
          <a:p>
            <a:pPr lvl="0"/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Ruby, age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BAEA-28A4-564D-A5B1-EC7E042DE4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03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Video from file or use https://</a:t>
            </a:r>
            <a:r>
              <a:rPr lang="en-US" dirty="0" err="1" smtClean="0"/>
              <a:t>youtu.be</a:t>
            </a:r>
            <a:r>
              <a:rPr lang="en-US" dirty="0" smtClean="0"/>
              <a:t>/yNzvlNkz2CM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BAEA-28A4-564D-A5B1-EC7E042DE4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03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Video from file or use https://</a:t>
            </a:r>
            <a:r>
              <a:rPr lang="en-US" dirty="0" err="1" smtClean="0"/>
              <a:t>youtu.be</a:t>
            </a:r>
            <a:r>
              <a:rPr lang="en-US" dirty="0" smtClean="0"/>
              <a:t>/Izm3DgDrVfM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BAEA-28A4-564D-A5B1-EC7E042DE4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03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Video from file or use https://</a:t>
            </a:r>
            <a:r>
              <a:rPr lang="en-US" dirty="0" err="1" smtClean="0"/>
              <a:t>youtu.be</a:t>
            </a:r>
            <a:r>
              <a:rPr lang="en-US" dirty="0" smtClean="0"/>
              <a:t>/6oTM-qceou8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BAEA-28A4-564D-A5B1-EC7E042DE4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03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BAEA-28A4-564D-A5B1-EC7E042DE4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BAEA-28A4-564D-A5B1-EC7E042DE4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sz="1200" b="1" dirty="0" err="1" smtClean="0"/>
              <a:t>www.pbone.co.uk</a:t>
            </a:r>
            <a:r>
              <a:rPr lang="en-US" sz="1200" b="1" dirty="0" smtClean="0"/>
              <a:t>/education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BAEA-28A4-564D-A5B1-EC7E042DE4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BAEA-28A4-564D-A5B1-EC7E042DE4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BAEA-28A4-564D-A5B1-EC7E042DE4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45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BAEA-28A4-564D-A5B1-EC7E042DE4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9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BAEA-28A4-564D-A5B1-EC7E042DE4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we started in 2007, as teachers and players we were also our customers - </a:t>
            </a:r>
            <a:r>
              <a:rPr lang="en-US" dirty="0" err="1" smtClean="0"/>
              <a:t>evenso</a:t>
            </a:r>
            <a:r>
              <a:rPr lang="en-US" dirty="0" smtClean="0"/>
              <a:t> we spent a lot of time talking to friends and colleagues in the music world:</a:t>
            </a:r>
          </a:p>
          <a:p>
            <a:endParaRPr lang="en-US" dirty="0" smtClean="0"/>
          </a:p>
          <a:p>
            <a:r>
              <a:rPr lang="en-US" dirty="0" smtClean="0"/>
              <a:t>Instruments which are light and easy to hold but also robust – suitable for the classroom environment</a:t>
            </a:r>
          </a:p>
          <a:p>
            <a:endParaRPr lang="en-US" dirty="0" smtClean="0"/>
          </a:p>
          <a:p>
            <a:r>
              <a:rPr lang="en-US" dirty="0" smtClean="0"/>
              <a:t>A unique and distinctive design which is respective of the heritage of the instrument – don</a:t>
            </a:r>
            <a:r>
              <a:rPr lang="fr-FR" dirty="0" smtClean="0"/>
              <a:t>’</a:t>
            </a:r>
            <a:r>
              <a:rPr lang="en-US" dirty="0" smtClean="0"/>
              <a:t>t copy or replace brass</a:t>
            </a:r>
          </a:p>
          <a:p>
            <a:endParaRPr lang="en-US" dirty="0" smtClean="0"/>
          </a:p>
          <a:p>
            <a:r>
              <a:rPr lang="en-US" dirty="0" smtClean="0"/>
              <a:t>An affordable alternative that gives opportunity to those that can’t afford a (decent!) brass instrument </a:t>
            </a:r>
          </a:p>
          <a:p>
            <a:endParaRPr lang="en-US" dirty="0" smtClean="0"/>
          </a:p>
          <a:p>
            <a:r>
              <a:rPr lang="en-US" dirty="0" smtClean="0"/>
              <a:t>Something which is fun to play and can be multi-purpose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BAEA-28A4-564D-A5B1-EC7E042DE4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 than half the weight of a brass trombone.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Ergonomic: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pBone’s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handles and braces have been designed in order to allow small hands a variety of potential hand positions.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child can choose from a few ways of gripping on the left hand, a pistol grip is one possibility as is all the fingers around the main tubing.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right hand the small hook encourages the correct position of the thumb and discourages using the right hand to support the instrument.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Robust: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pBone is constructed from tough plastic and composite materials.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always wanted the instrument to bring back some of the fun into trombone playing.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need for long “do’s and don’ts” before letting beginners loose on the instrument.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and adults alike are free to explore the instrument without fear of damage.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pBone can” boldly go where no trombone has been before”!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pBone is supplied with a mouthpiece of around the 11c size, adapted by us for the nature of a plastic instrument, this is an ideal beginner mouthpiece, especially for smaller set of lips.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BAEA-28A4-564D-A5B1-EC7E042DE4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03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 than half the weight of a brass trombone.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Ergonomic: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pBone’s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handles and braces have been designed in order to allow small hands a variety of potential hand positions.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child can choose from a few ways of gripping on the left hand, a pistol grip is one possibility as is all the fingers around the main tubing.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right hand the small hook encourages the correct position of the thumb and discourages using the right hand to support the instrument.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Robust: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pBone is constructed from tough plastic and composite materials.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always wanted the instrument to bring back some of the fun into trombone playing.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need for long “do’s and don’ts” before letting beginners loose on the instrument.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and adults alike are free to explore the instrument without fear of damage.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pBone can” boldly go where no trombone has been before”!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pBone is supplied with a mouthpiece of around the 11c size, adapted by us for the nature of a plastic instrument, this is an ideal beginner mouthpiece, especially for smaller set of lips.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BAEA-28A4-564D-A5B1-EC7E042DE4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03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 than half the weight of a brass trombone.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Ergonomic: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pBone’s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handles and braces have been designed in order to allow small hands a variety of potential hand positions.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child can choose from a few ways of gripping on the left hand, a pistol grip is one possibility as is all the fingers around the main tubing.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right hand the small hook encourages the correct position of the thumb and discourages using the right hand to support the instrument.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Robust: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pBone is constructed from tough plastic and composite materials.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always wanted the instrument to bring back some of the fun into trombone playing.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need for long “do’s and don’ts” before letting beginners loose on the instrument.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and adults alike are free to explore the instrument without fear of damage.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pBone can” boldly go where no trombone has been before”!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pBone is supplied with a mouthpiece of around the 11c size, adapted by us for the nature of a plastic instrument, this is an ideal beginner mouthpiece, especially for smaller set of lips.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BAEA-28A4-564D-A5B1-EC7E042DE4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03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 than half the weight of a brass trumpet.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Ergonomic: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pTrumpet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been designed in order to allow small hands a variety of potential hand positions.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Robust: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Trumpet is constructed from tough plastic and composite materials.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always wanted the instrument to bring back some of the fun into trombone playing.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need for long “do’s and don’ts” before letting beginners loose on the instrument.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and adults alike are free to explore the instrument without fear of damage.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pTrumpet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can” boldly go where no trumpet has been before”!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pTrumpet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supplied with two mouthpieces of around the 3c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5c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size, adapted by us for the nature of a plastic instrument, this is an ideal beginner mouthpiece, especially for smaller set of lips.</a:t>
            </a:r>
            <a:r>
              <a:rPr lang="en-GB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BAEA-28A4-564D-A5B1-EC7E042DE4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03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Ergonomic: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pBuzz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simple to hold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Robust: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pBuzz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constructed from tough plastic</a:t>
            </a:r>
          </a:p>
          <a:p>
            <a:pPr lvl="0"/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pBuzz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supplied with our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unique beginners mouthpiece featuring Bio-cote anti bacterial additive and is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coded to help teachers and pupils find their way in the world of pitch.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BAEA-28A4-564D-A5B1-EC7E042DE4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03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Philadelphia Orchestra (4</a:t>
            </a:r>
            <a:r>
              <a:rPr lang="en-GB" sz="1200" b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July concert)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Boston Symphony (Christmas concert)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BBC Big Band, London – spot the pBone</a:t>
            </a:r>
          </a:p>
          <a:p>
            <a:pPr lvl="0"/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Karmin</a:t>
            </a:r>
            <a:r>
              <a:rPr lang="en-GB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 Band, Music Video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CBAEA-28A4-564D-A5B1-EC7E042DE4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60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2E76-92E8-D344-B0AE-4F4671F0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11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DE00-98EC-584B-A4DE-3CDEC076DB1A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F819-3FCE-504B-89E4-F8A98D775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DE00-98EC-584B-A4DE-3CDEC076DB1A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F819-3FCE-504B-89E4-F8A98D775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DE00-98EC-584B-A4DE-3CDEC076DB1A}" type="datetimeFigureOut">
              <a:rPr lang="en-US" smtClean="0"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F819-3FCE-504B-89E4-F8A98D775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DE00-98EC-584B-A4DE-3CDEC076DB1A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F819-3FCE-504B-89E4-F8A98D775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8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DE00-98EC-584B-A4DE-3CDEC076DB1A}" type="datetimeFigureOut">
              <a:rPr lang="en-US" smtClean="0"/>
              <a:t>9/11/17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F819-3FCE-504B-89E4-F8A98D775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7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DE00-98EC-584B-A4DE-3CDEC076DB1A}" type="datetimeFigureOut">
              <a:rPr lang="en-US" smtClean="0"/>
              <a:t>9/11/17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F819-3FCE-504B-89E4-F8A98D775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7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DE00-98EC-584B-A4DE-3CDEC076DB1A}" type="datetimeFigureOut">
              <a:rPr lang="en-US" smtClean="0"/>
              <a:t>9/11/17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F819-3FCE-504B-89E4-F8A98D775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6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DE00-98EC-584B-A4DE-3CDEC076DB1A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92E76-92E8-D344-B0AE-4F4671F04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1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DE00-98EC-584B-A4DE-3CDEC076DB1A}" type="datetimeFigureOut">
              <a:rPr lang="en-US" smtClean="0"/>
              <a:t>9/11/17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F819-3FCE-504B-89E4-F8A98D775D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 dirty="0" err="1" smtClean="0"/>
              <a:t>pBone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err="1" smtClean="0"/>
              <a:t>pTrumpet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n-US" dirty="0" err="1" smtClean="0"/>
              <a:t>pBuzz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4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youtu.be/yNzvlNkz2C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youtu.be/Izm3DgDrVf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6oTM-qceou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rumpet.com" TargetMode="External"/><Relationship Id="rId4" Type="http://schemas.openxmlformats.org/officeDocument/2006/relationships/hyperlink" Target="http://pbuzz.co.uk" TargetMode="External"/><Relationship Id="rId5" Type="http://schemas.openxmlformats.org/officeDocument/2006/relationships/hyperlink" Target="mailto:education@warwickmusic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bone.co.u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MG Primary logo (1)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723" b="-30723"/>
          <a:stretch>
            <a:fillRect/>
          </a:stretch>
        </p:blipFill>
        <p:spPr>
          <a:xfrm>
            <a:off x="1205258" y="2440610"/>
            <a:ext cx="6116568" cy="3355118"/>
          </a:xfrm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5258" y="1680971"/>
            <a:ext cx="6116568" cy="75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by professionals . . . </a:t>
            </a:r>
            <a:endParaRPr lang="en-US" dirty="0"/>
          </a:p>
        </p:txBody>
      </p:sp>
      <p:pic>
        <p:nvPicPr>
          <p:cNvPr id="6" name="Content Placeholder 5" descr="PhiladelphiaOrchestrapBones.jpe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032" y="1335156"/>
            <a:ext cx="4362268" cy="210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G_0252 cop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74" y="3971270"/>
            <a:ext cx="3552146" cy="2275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391852_10100116419830631_1087954705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9535" y="1417638"/>
            <a:ext cx="2234255" cy="2979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9048" y="4696671"/>
            <a:ext cx="4444734" cy="1808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39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 . . and future professionals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0200" y="4304554"/>
            <a:ext cx="3334784" cy="2021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552" y="4304554"/>
            <a:ext cx="2640756" cy="2021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710" y="1417638"/>
            <a:ext cx="2460294" cy="2460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G_178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804" y="1435652"/>
            <a:ext cx="3690441" cy="2460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682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pBuzz</a:t>
            </a:r>
            <a:r>
              <a:rPr lang="en-US" sz="2800" dirty="0" smtClean="0"/>
              <a:t>: at age 5/6, K2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44956" y="2969166"/>
            <a:ext cx="3454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youtu.be/yNzvlNkz2CM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46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Progressing to </a:t>
            </a:r>
            <a:r>
              <a:rPr lang="en-US" sz="2800" dirty="0" err="1" smtClean="0"/>
              <a:t>pBone</a:t>
            </a:r>
            <a:r>
              <a:rPr lang="en-US" sz="2800" dirty="0" smtClean="0"/>
              <a:t> mini at first grade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33801" y="3383319"/>
            <a:ext cx="504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dirty="0">
                <a:hlinkClick r:id="rId3"/>
              </a:rPr>
              <a:t>https://youtu.be/</a:t>
            </a:r>
            <a:r>
              <a:rPr lang="en-US" dirty="0" smtClean="0">
                <a:hlinkClick r:id="rId3"/>
              </a:rPr>
              <a:t>Izm3DgDrVfM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77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Now to </a:t>
            </a:r>
            <a:r>
              <a:rPr lang="en-US" sz="2800" dirty="0" err="1" smtClean="0"/>
              <a:t>pBone</a:t>
            </a:r>
            <a:r>
              <a:rPr lang="en-US" sz="2800" dirty="0" smtClean="0"/>
              <a:t> at grades 4/5 after just two sessions!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16216" y="3365734"/>
            <a:ext cx="5048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youtu.be/6oTM-qceou8</a:t>
            </a:r>
            <a:endParaRPr lang="en-US" dirty="0" smtClean="0"/>
          </a:p>
          <a:p>
            <a:pPr lvl="0" algn="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80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E67C8"/>
                </a:solidFill>
              </a:rPr>
              <a:t>pBone in the classroom</a:t>
            </a:r>
            <a:endParaRPr lang="en-US" dirty="0">
              <a:solidFill>
                <a:srgbClr val="4E67C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44943"/>
            <a:ext cx="7186756" cy="18460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Because of their ease-of-use, “</a:t>
            </a:r>
            <a:r>
              <a:rPr lang="en-US" sz="2800" dirty="0" err="1" smtClean="0"/>
              <a:t>pInstruments</a:t>
            </a:r>
            <a:r>
              <a:rPr lang="en-US" sz="2800" dirty="0" smtClean="0"/>
              <a:t>” are perfect for outreach projects in small groups, classrooms and even mass ensembles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 descr="Slide Factory 2013 pBone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8619" y="3800613"/>
            <a:ext cx="3488324" cy="2325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00613"/>
            <a:ext cx="4707174" cy="2646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5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4E67C8"/>
                </a:solidFill>
              </a:rPr>
              <a:t>pTrumpet</a:t>
            </a:r>
            <a:r>
              <a:rPr lang="en-US" dirty="0" smtClean="0">
                <a:solidFill>
                  <a:srgbClr val="4E67C8"/>
                </a:solidFill>
              </a:rPr>
              <a:t> in the classroom </a:t>
            </a:r>
            <a:endParaRPr lang="en-US" dirty="0">
              <a:solidFill>
                <a:srgbClr val="4E67C8"/>
              </a:solidFill>
            </a:endParaRPr>
          </a:p>
        </p:txBody>
      </p:sp>
      <p:pic>
        <p:nvPicPr>
          <p:cNvPr id="7" name="Content Placeholder 6" descr="pTrumpet_Schools_45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3562626" cy="1959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pTrumpet_Schools_7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443" y="3559507"/>
            <a:ext cx="4257357" cy="283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10441167_521422441296356_4123583526841532188_n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3809999"/>
            <a:ext cx="3284329" cy="2418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NS15_25_133733_156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267" y="1417638"/>
            <a:ext cx="3000723" cy="2002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37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E67C8"/>
                </a:solidFill>
              </a:rPr>
              <a:t>D</a:t>
            </a:r>
            <a:r>
              <a:rPr lang="en-US" dirty="0" smtClean="0">
                <a:solidFill>
                  <a:srgbClr val="4E67C8"/>
                </a:solidFill>
              </a:rPr>
              <a:t>edicated education portal</a:t>
            </a:r>
            <a:endParaRPr lang="en-US" dirty="0">
              <a:solidFill>
                <a:srgbClr val="4E67C8"/>
              </a:solidFill>
            </a:endParaRPr>
          </a:p>
        </p:txBody>
      </p:sp>
      <p:pic>
        <p:nvPicPr>
          <p:cNvPr id="5" name="Content Placeholder 4" descr="Screen Shot 2016-01-14 at 00.06.57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475" y="1438564"/>
            <a:ext cx="6428798" cy="3526472"/>
          </a:xfrm>
          <a:ln>
            <a:solidFill>
              <a:srgbClr val="663366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7090" y="5231134"/>
            <a:ext cx="856672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 smtClean="0"/>
              <a:t>www.pbone.co.uk</a:t>
            </a:r>
            <a:r>
              <a:rPr lang="en-US" sz="2400" b="1" dirty="0" smtClean="0"/>
              <a:t>/education</a:t>
            </a:r>
          </a:p>
          <a:p>
            <a:pPr algn="r"/>
            <a:r>
              <a:rPr lang="en-US" dirty="0" smtClean="0"/>
              <a:t>Education resources, testimonials, news, how to guide</a:t>
            </a:r>
          </a:p>
          <a:p>
            <a:pPr algn="r"/>
            <a:r>
              <a:rPr lang="en-US" dirty="0" err="1" smtClean="0"/>
              <a:t>Personalised</a:t>
            </a:r>
            <a:r>
              <a:rPr lang="en-US" dirty="0" smtClean="0"/>
              <a:t> expert support</a:t>
            </a:r>
          </a:p>
          <a:p>
            <a:pPr algn="r"/>
            <a:endParaRPr lang="en-US" dirty="0"/>
          </a:p>
          <a:p>
            <a:pPr algn="r"/>
            <a:r>
              <a:rPr lang="en-US" sz="1400" dirty="0"/>
              <a:t>Please contact us to share your own experiences </a:t>
            </a:r>
            <a:r>
              <a:rPr lang="en-US" sz="1400" b="1" dirty="0" err="1"/>
              <a:t>education@</a:t>
            </a:r>
            <a:r>
              <a:rPr lang="en-US" sz="1400" b="1" dirty="0" err="1" smtClean="0"/>
              <a:t>pbone.co.uk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6084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E67C8"/>
                </a:solidFill>
              </a:rPr>
              <a:t>What teachers &amp; students say</a:t>
            </a:r>
            <a:endParaRPr lang="en-US" dirty="0">
              <a:solidFill>
                <a:srgbClr val="4E67C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12348"/>
            <a:ext cx="8106356" cy="451381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“Children </a:t>
            </a:r>
            <a:r>
              <a:rPr lang="en-US" dirty="0"/>
              <a:t>love </a:t>
            </a:r>
            <a:r>
              <a:rPr lang="en-US" dirty="0" smtClean="0"/>
              <a:t>the </a:t>
            </a:r>
            <a:r>
              <a:rPr lang="en-US" dirty="0"/>
              <a:t>bright </a:t>
            </a:r>
            <a:r>
              <a:rPr lang="en-US" dirty="0" err="1"/>
              <a:t>colours</a:t>
            </a:r>
            <a:r>
              <a:rPr lang="en-US" dirty="0"/>
              <a:t>, their lightness and that they can just pick up</a:t>
            </a:r>
            <a:r>
              <a:rPr lang="en-US" dirty="0" smtClean="0"/>
              <a:t>, </a:t>
            </a:r>
            <a:r>
              <a:rPr lang="en-US" dirty="0" err="1" smtClean="0"/>
              <a:t>practise</a:t>
            </a:r>
            <a:r>
              <a:rPr lang="en-US" dirty="0" smtClean="0"/>
              <a:t> </a:t>
            </a:r>
            <a:r>
              <a:rPr lang="en-US" dirty="0"/>
              <a:t>and play</a:t>
            </a:r>
            <a:r>
              <a:rPr lang="en-US" dirty="0" smtClean="0"/>
              <a:t>”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sz="1600" dirty="0" smtClean="0"/>
              <a:t>John </a:t>
            </a:r>
            <a:r>
              <a:rPr lang="en-US" sz="1600" dirty="0"/>
              <a:t>Thomson, service manager at SIPS Education Music &amp; Arts Service (</a:t>
            </a:r>
            <a:r>
              <a:rPr lang="en-US" sz="1600" dirty="0" err="1"/>
              <a:t>Sandwell</a:t>
            </a:r>
            <a:r>
              <a:rPr lang="en-US" sz="1600" dirty="0" smtClean="0"/>
              <a:t>)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“Cool, </a:t>
            </a:r>
            <a:r>
              <a:rPr lang="en-US" dirty="0"/>
              <a:t>great fun to learn on and they shrug off knocks and bangs</a:t>
            </a:r>
            <a:r>
              <a:rPr lang="en-US" dirty="0" smtClean="0"/>
              <a:t>”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Tanya Myatt, head of whole-class music learning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“I've </a:t>
            </a:r>
            <a:r>
              <a:rPr lang="en-US" dirty="0"/>
              <a:t>played the ukulele before, but learning the pBone was really different and </a:t>
            </a:r>
            <a:r>
              <a:rPr lang="en-US" dirty="0" smtClean="0"/>
              <a:t>fun”</a:t>
            </a:r>
          </a:p>
          <a:p>
            <a:pPr marL="457200" lvl="2">
              <a:spcBef>
                <a:spcPts val="2000"/>
              </a:spcBef>
            </a:pPr>
            <a:r>
              <a:rPr lang="en-US" sz="1600" dirty="0" smtClean="0"/>
              <a:t>Lilly May, Age 9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9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and why  </a:t>
            </a:r>
            <a:r>
              <a:rPr lang="en-US" dirty="0" err="1" smtClean="0"/>
              <a:t>pInstruments</a:t>
            </a:r>
            <a:r>
              <a:rPr lang="en-US" dirty="0" smtClean="0"/>
              <a:t> work in informal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Accessibility</a:t>
            </a:r>
          </a:p>
          <a:p>
            <a:r>
              <a:rPr lang="en-US" dirty="0" smtClean="0"/>
              <a:t>High acceptance by children</a:t>
            </a:r>
          </a:p>
          <a:p>
            <a:r>
              <a:rPr lang="en-US" dirty="0" smtClean="0"/>
              <a:t>Ownership by children</a:t>
            </a:r>
          </a:p>
          <a:p>
            <a:r>
              <a:rPr lang="en-US" dirty="0" smtClean="0"/>
              <a:t>Opportunities for action learning</a:t>
            </a:r>
          </a:p>
          <a:p>
            <a:r>
              <a:rPr lang="en-US" dirty="0" smtClean="0"/>
              <a:t>Quality brass outcomes</a:t>
            </a:r>
            <a:r>
              <a:rPr lang="mr-IN" dirty="0" smtClean="0"/>
              <a:t>…</a:t>
            </a:r>
            <a:r>
              <a:rPr lang="en-GB" dirty="0" smtClean="0"/>
              <a:t>the Jacobs way</a:t>
            </a:r>
            <a:endParaRPr lang="en-US" dirty="0" smtClean="0"/>
          </a:p>
          <a:p>
            <a:r>
              <a:rPr lang="en-US" dirty="0" smtClean="0"/>
              <a:t>Sing, Buzz, Play</a:t>
            </a:r>
          </a:p>
          <a:p>
            <a:r>
              <a:rPr lang="en-US" dirty="0" smtClean="0"/>
              <a:t>Brass learning circles</a:t>
            </a:r>
          </a:p>
          <a:p>
            <a:r>
              <a:rPr lang="en-US" dirty="0" smtClean="0"/>
              <a:t>Creative opportunities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7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pBone began?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70" y="1981200"/>
            <a:ext cx="2838555" cy="4144963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Trombone officially an “endangered-species”</a:t>
            </a:r>
            <a:br>
              <a:rPr lang="en-GB" sz="2400" dirty="0" smtClean="0"/>
            </a:br>
            <a:r>
              <a:rPr lang="en-GB" sz="2400" dirty="0" smtClean="0"/>
              <a:t>(UK Government)</a:t>
            </a:r>
          </a:p>
          <a:p>
            <a:r>
              <a:rPr lang="en-GB" sz="2400" dirty="0" smtClean="0"/>
              <a:t>Plastic offered unique opportunities to make things easier</a:t>
            </a:r>
            <a:endParaRPr lang="en-US" sz="2400" dirty="0"/>
          </a:p>
        </p:txBody>
      </p:sp>
      <p:pic>
        <p:nvPicPr>
          <p:cNvPr id="5" name="Picture 4" descr="Screen Shot 2016-01-13 at 21.57.4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425" y="1981200"/>
            <a:ext cx="5809336" cy="4117910"/>
          </a:xfrm>
          <a:prstGeom prst="rect">
            <a:avLst/>
          </a:prstGeom>
          <a:ln>
            <a:solidFill>
              <a:srgbClr val="663366"/>
            </a:solidFill>
          </a:ln>
        </p:spPr>
      </p:pic>
    </p:spTree>
    <p:extLst>
      <p:ext uri="{BB962C8B-B14F-4D97-AF65-F5344CB8AC3E}">
        <p14:creationId xmlns:p14="http://schemas.microsoft.com/office/powerpoint/2010/main" val="29499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pCircle</a:t>
            </a:r>
            <a:r>
              <a:rPr lang="en-US" dirty="0" smtClean="0"/>
              <a:t> plan</a:t>
            </a:r>
            <a:endParaRPr lang="en-US" dirty="0"/>
          </a:p>
        </p:txBody>
      </p:sp>
      <p:pic>
        <p:nvPicPr>
          <p:cNvPr id="4" name="Content Placeholder 3" descr="RES07-pBone_circle-plan.pd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568" b="305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468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semester program</a:t>
            </a:r>
            <a:endParaRPr lang="en-US" dirty="0"/>
          </a:p>
        </p:txBody>
      </p:sp>
      <p:pic>
        <p:nvPicPr>
          <p:cNvPr id="4" name="Content Placeholder 3" descr="res08-10_week_program.pd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14" b="144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7291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year UK style program</a:t>
            </a:r>
            <a:endParaRPr lang="en-US" dirty="0"/>
          </a:p>
        </p:txBody>
      </p:sp>
      <p:pic>
        <p:nvPicPr>
          <p:cNvPr id="4" name="Content Placeholder 3" descr="res09-yearprogram.pd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751" b="287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50191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Please share your own experiences with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739" y="1600200"/>
            <a:ext cx="879060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Web</a:t>
            </a:r>
            <a:endParaRPr lang="en-US" sz="2600" dirty="0"/>
          </a:p>
          <a:p>
            <a:r>
              <a:rPr lang="en-US" sz="2600" dirty="0" err="1" smtClean="0"/>
              <a:t>pBone</a:t>
            </a:r>
            <a:r>
              <a:rPr lang="en-US" sz="2600" dirty="0" smtClean="0"/>
              <a:t>:		</a:t>
            </a:r>
            <a:r>
              <a:rPr lang="en-US" sz="2600" dirty="0" smtClean="0">
                <a:hlinkClick r:id="rId2"/>
              </a:rPr>
              <a:t>http://www.pbone.co.uk</a:t>
            </a:r>
            <a:endParaRPr lang="en-US" sz="2600" dirty="0" smtClean="0"/>
          </a:p>
          <a:p>
            <a:r>
              <a:rPr lang="en-US" sz="2600" dirty="0" err="1" smtClean="0"/>
              <a:t>pTrumpet</a:t>
            </a:r>
            <a:r>
              <a:rPr lang="en-US" sz="2600" dirty="0" smtClean="0"/>
              <a:t>:	</a:t>
            </a:r>
            <a:r>
              <a:rPr lang="en-US" sz="2600" dirty="0" smtClean="0">
                <a:hlinkClick r:id="rId3"/>
              </a:rPr>
              <a:t>http://www.ptrumpet.com</a:t>
            </a:r>
            <a:endParaRPr lang="en-US" sz="2600" dirty="0" smtClean="0"/>
          </a:p>
          <a:p>
            <a:r>
              <a:rPr lang="en-US" sz="2600" dirty="0" err="1" smtClean="0"/>
              <a:t>pBuzz</a:t>
            </a:r>
            <a:r>
              <a:rPr lang="en-US" sz="2600" dirty="0" smtClean="0"/>
              <a:t>:			</a:t>
            </a:r>
            <a:r>
              <a:rPr lang="en-US" sz="2600" dirty="0" smtClean="0">
                <a:hlinkClick r:id="rId4"/>
              </a:rPr>
              <a:t>http://pbuzz.co.uk</a:t>
            </a:r>
            <a:endParaRPr lang="en-US" sz="2600" dirty="0" smtClean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 smtClean="0"/>
              <a:t>Email:			</a:t>
            </a:r>
            <a:r>
              <a:rPr lang="en-US" sz="2600" dirty="0" smtClean="0">
                <a:hlinkClick r:id="rId5"/>
              </a:rPr>
              <a:t>education@warwickmusic.com</a:t>
            </a:r>
            <a:endParaRPr lang="en-US" sz="2600" dirty="0" smtClean="0"/>
          </a:p>
          <a:p>
            <a:pPr marL="0" indent="0"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006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E67C8"/>
                </a:solidFill>
              </a:rPr>
              <a:t>The musicians behind pBone</a:t>
            </a:r>
            <a:endParaRPr lang="en-US" dirty="0">
              <a:solidFill>
                <a:srgbClr val="4E67C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3830901" cy="4144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Meet Steve, Hugh and Chris</a:t>
            </a:r>
          </a:p>
          <a:p>
            <a:r>
              <a:rPr lang="en-US" dirty="0" smtClean="0"/>
              <a:t>British musicians passionate about music-making</a:t>
            </a:r>
          </a:p>
          <a:p>
            <a:r>
              <a:rPr lang="en-US" dirty="0" smtClean="0"/>
              <a:t>Designed and developed in the United Kingdom from 2007-2010</a:t>
            </a:r>
          </a:p>
          <a:p>
            <a:endParaRPr lang="en-US" dirty="0"/>
          </a:p>
        </p:txBody>
      </p:sp>
      <p:pic>
        <p:nvPicPr>
          <p:cNvPr id="5" name="Picture 4" descr="PRL_886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430" y="2210873"/>
            <a:ext cx="4179171" cy="3915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67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E67C8"/>
                </a:solidFill>
              </a:rPr>
              <a:t>What we wanted to solve?</a:t>
            </a:r>
            <a:endParaRPr lang="en-US" dirty="0">
              <a:solidFill>
                <a:srgbClr val="4E67C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386569" cy="45259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The </a:t>
            </a:r>
            <a:r>
              <a:rPr lang="en-US" sz="2600" i="1" dirty="0" smtClean="0"/>
              <a:t>brass</a:t>
            </a:r>
            <a:r>
              <a:rPr lang="en-US" sz="2600" dirty="0" smtClean="0"/>
              <a:t> trombone was:</a:t>
            </a:r>
          </a:p>
          <a:p>
            <a:pPr lvl="1"/>
            <a:r>
              <a:rPr lang="en-US" sz="2600" dirty="0" smtClean="0"/>
              <a:t>Easy to dent and damage</a:t>
            </a:r>
          </a:p>
          <a:p>
            <a:pPr lvl="1"/>
            <a:r>
              <a:rPr lang="en-US" sz="2600" dirty="0" smtClean="0"/>
              <a:t>Heavy and cumbersome to hold</a:t>
            </a:r>
          </a:p>
          <a:p>
            <a:pPr lvl="1"/>
            <a:r>
              <a:rPr lang="en-US" sz="2600" dirty="0" smtClean="0"/>
              <a:t>Not exciting to look at</a:t>
            </a:r>
          </a:p>
          <a:p>
            <a:pPr lvl="1"/>
            <a:r>
              <a:rPr lang="en-US" sz="2600" dirty="0" smtClean="0"/>
              <a:t>Expensive for parents to buy</a:t>
            </a:r>
          </a:p>
          <a:p>
            <a:r>
              <a:rPr lang="en-US" sz="2600" dirty="0" smtClean="0"/>
              <a:t>Make the tr</a:t>
            </a:r>
            <a:r>
              <a:rPr lang="en-US" dirty="0" smtClean="0"/>
              <a:t>ombone more accessible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0500"/>
            <a:ext cx="9144000" cy="24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 delivered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5041021" cy="4144963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Unbelievable light</a:t>
            </a:r>
          </a:p>
          <a:p>
            <a:pPr lvl="1"/>
            <a:r>
              <a:rPr lang="en-US" sz="2000" dirty="0" smtClean="0"/>
              <a:t>Incredibly tough and robust</a:t>
            </a:r>
          </a:p>
          <a:p>
            <a:pPr lvl="1"/>
            <a:r>
              <a:rPr lang="en-US" sz="2000" dirty="0" smtClean="0"/>
              <a:t>Rests effortlessly in your hand –large or small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asy push fit design</a:t>
            </a:r>
          </a:p>
          <a:p>
            <a:pPr lvl="1"/>
            <a:r>
              <a:rPr lang="en-US" sz="2000" dirty="0" smtClean="0"/>
              <a:t>Patented technology delivers unbeatable sound quality</a:t>
            </a:r>
          </a:p>
          <a:p>
            <a:pPr lvl="1"/>
            <a:r>
              <a:rPr lang="en-US" sz="2000" dirty="0" smtClean="0"/>
              <a:t>Industry leading product quality</a:t>
            </a:r>
          </a:p>
          <a:p>
            <a:pPr lvl="1"/>
            <a:r>
              <a:rPr lang="en-US" sz="2000" dirty="0" smtClean="0"/>
              <a:t>Low cost</a:t>
            </a:r>
          </a:p>
          <a:p>
            <a:pPr lvl="1"/>
            <a:r>
              <a:rPr lang="en-US" sz="2000" dirty="0" err="1"/>
              <a:t>Colourful</a:t>
            </a:r>
            <a:r>
              <a:rPr lang="en-US" sz="2000" dirty="0"/>
              <a:t> and fun!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ull cut out 520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030" y="2112558"/>
            <a:ext cx="2903794" cy="4363894"/>
          </a:xfrm>
          <a:prstGeom prst="rect">
            <a:avLst/>
          </a:prstGeom>
          <a:ln>
            <a:solidFill>
              <a:srgbClr val="663366"/>
            </a:solidFill>
          </a:ln>
        </p:spPr>
      </p:pic>
    </p:spTree>
    <p:extLst>
      <p:ext uri="{BB962C8B-B14F-4D97-AF65-F5344CB8AC3E}">
        <p14:creationId xmlns:p14="http://schemas.microsoft.com/office/powerpoint/2010/main" val="5691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ll cut out_586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1204" y="1585382"/>
            <a:ext cx="2775596" cy="4894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pBone?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361917" cy="4639321"/>
          </a:xfrm>
        </p:spPr>
        <p:txBody>
          <a:bodyPr>
            <a:normAutofit fontScale="92500" lnSpcReduction="10000"/>
          </a:bodyPr>
          <a:lstStyle/>
          <a:p>
            <a:pPr marL="228600" lvl="1" indent="0">
              <a:buNone/>
            </a:pPr>
            <a:r>
              <a:rPr lang="en-US" sz="2400" dirty="0" smtClean="0"/>
              <a:t>A fully functional Bb tenor trombone:</a:t>
            </a:r>
          </a:p>
          <a:p>
            <a:pPr marL="228600" lvl="1" indent="0">
              <a:buNone/>
            </a:pPr>
            <a:endParaRPr lang="en-US" sz="2400" dirty="0" smtClean="0"/>
          </a:p>
          <a:p>
            <a:pPr lvl="1"/>
            <a:r>
              <a:rPr lang="en-US" sz="2400" dirty="0"/>
              <a:t>8</a:t>
            </a:r>
            <a:r>
              <a:rPr lang="en-US" sz="2400" dirty="0" smtClean="0"/>
              <a:t>-</a:t>
            </a:r>
            <a:r>
              <a:rPr lang="en-US" sz="2400" dirty="0"/>
              <a:t>inch Bell</a:t>
            </a:r>
          </a:p>
          <a:p>
            <a:pPr lvl="1"/>
            <a:r>
              <a:rPr lang="en-US" sz="2400" dirty="0" smtClean="0"/>
              <a:t>.500 medium bore</a:t>
            </a:r>
          </a:p>
          <a:p>
            <a:pPr lvl="1"/>
            <a:r>
              <a:rPr lang="en-US" sz="2400" dirty="0" smtClean="0"/>
              <a:t>Weighs </a:t>
            </a:r>
            <a:r>
              <a:rPr lang="en-US" sz="2400" dirty="0"/>
              <a:t>1.8 </a:t>
            </a:r>
            <a:r>
              <a:rPr lang="en-US" sz="2400" dirty="0" smtClean="0"/>
              <a:t>pounds (half the weight!)</a:t>
            </a:r>
            <a:endParaRPr lang="en-US" sz="2400" dirty="0"/>
          </a:p>
          <a:p>
            <a:pPr lvl="1"/>
            <a:r>
              <a:rPr lang="en-US" sz="2400" dirty="0"/>
              <a:t>Fabric carry bag</a:t>
            </a:r>
          </a:p>
          <a:p>
            <a:pPr lvl="1"/>
            <a:r>
              <a:rPr lang="en-US" sz="2400" dirty="0"/>
              <a:t>Lockable slide</a:t>
            </a:r>
          </a:p>
          <a:p>
            <a:pPr lvl="1"/>
            <a:r>
              <a:rPr lang="en-US" sz="2400" dirty="0"/>
              <a:t>Pitched in Bb</a:t>
            </a:r>
          </a:p>
          <a:p>
            <a:pPr lvl="1"/>
            <a:r>
              <a:rPr lang="en-US" sz="2400" dirty="0"/>
              <a:t>Water key</a:t>
            </a:r>
          </a:p>
          <a:p>
            <a:pPr lvl="1"/>
            <a:r>
              <a:rPr lang="en-US" sz="2400" dirty="0"/>
              <a:t>Plastic Material</a:t>
            </a:r>
          </a:p>
          <a:p>
            <a:pPr lvl="1"/>
            <a:r>
              <a:rPr lang="en-US" sz="2400" dirty="0"/>
              <a:t>9 </a:t>
            </a:r>
            <a:r>
              <a:rPr lang="en-US" sz="2400" dirty="0" err="1"/>
              <a:t>colours</a:t>
            </a:r>
            <a:r>
              <a:rPr lang="en-US" sz="2400" dirty="0"/>
              <a:t> </a:t>
            </a:r>
            <a:r>
              <a:rPr lang="en-US" sz="2400" dirty="0" smtClean="0"/>
              <a:t>available</a:t>
            </a:r>
            <a:endParaRPr lang="en-US" sz="2400" dirty="0"/>
          </a:p>
          <a:p>
            <a:pPr lvl="1"/>
            <a:r>
              <a:rPr lang="en-US" sz="2400" dirty="0"/>
              <a:t>11c small shank </a:t>
            </a:r>
            <a:r>
              <a:rPr lang="en-US" sz="2400" dirty="0" smtClean="0"/>
              <a:t>mouthpiece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6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pBone</a:t>
            </a:r>
            <a:r>
              <a:rPr lang="en-US" dirty="0" smtClean="0"/>
              <a:t> mini?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361917" cy="4639321"/>
          </a:xfrm>
        </p:spPr>
        <p:txBody>
          <a:bodyPr>
            <a:normAutofit lnSpcReduction="10000"/>
          </a:bodyPr>
          <a:lstStyle/>
          <a:p>
            <a:pPr marL="228600" lvl="1" indent="0">
              <a:buNone/>
            </a:pPr>
            <a:r>
              <a:rPr lang="en-US" sz="2400" dirty="0" smtClean="0"/>
              <a:t>A fully functional dual-bore </a:t>
            </a:r>
            <a:r>
              <a:rPr lang="en-US" sz="2400" dirty="0" err="1" smtClean="0"/>
              <a:t>Eb</a:t>
            </a:r>
            <a:r>
              <a:rPr lang="en-US" sz="2400" dirty="0" smtClean="0"/>
              <a:t> alto trombone:</a:t>
            </a:r>
          </a:p>
          <a:p>
            <a:pPr marL="2286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7-</a:t>
            </a:r>
            <a:r>
              <a:rPr lang="en-US" sz="2400" dirty="0"/>
              <a:t>inch Bell</a:t>
            </a:r>
          </a:p>
          <a:p>
            <a:pPr lvl="1"/>
            <a:r>
              <a:rPr lang="en-US" sz="2400" dirty="0" smtClean="0"/>
              <a:t>Weighs 1.6 pounds (half the weight!)</a:t>
            </a:r>
            <a:endParaRPr lang="en-US" sz="2400" dirty="0"/>
          </a:p>
          <a:p>
            <a:pPr lvl="1"/>
            <a:r>
              <a:rPr lang="en-US" sz="2400" dirty="0"/>
              <a:t>Fabric carry bag</a:t>
            </a:r>
          </a:p>
          <a:p>
            <a:pPr lvl="1"/>
            <a:r>
              <a:rPr lang="en-US" sz="2400" dirty="0"/>
              <a:t>Lockable slide</a:t>
            </a:r>
          </a:p>
          <a:p>
            <a:pPr lvl="1"/>
            <a:r>
              <a:rPr lang="en-US" sz="2400" dirty="0"/>
              <a:t>Pitched in </a:t>
            </a:r>
            <a:r>
              <a:rPr lang="en-US" sz="2400" dirty="0" err="1" smtClean="0"/>
              <a:t>Eb</a:t>
            </a:r>
            <a:endParaRPr lang="en-US" sz="2400" dirty="0"/>
          </a:p>
          <a:p>
            <a:pPr lvl="1"/>
            <a:r>
              <a:rPr lang="en-US" sz="2400" dirty="0"/>
              <a:t>Water key</a:t>
            </a:r>
          </a:p>
          <a:p>
            <a:pPr lvl="1"/>
            <a:r>
              <a:rPr lang="en-US" sz="2400" dirty="0"/>
              <a:t>Plastic Material</a:t>
            </a:r>
          </a:p>
          <a:p>
            <a:pPr lvl="1"/>
            <a:r>
              <a:rPr lang="en-US" sz="2400" dirty="0" smtClean="0"/>
              <a:t>2 </a:t>
            </a:r>
            <a:r>
              <a:rPr lang="en-US" sz="2400" dirty="0" err="1"/>
              <a:t>colours</a:t>
            </a:r>
            <a:r>
              <a:rPr lang="en-US" sz="2400" dirty="0"/>
              <a:t> </a:t>
            </a:r>
            <a:r>
              <a:rPr lang="en-US" sz="2400" dirty="0" smtClean="0"/>
              <a:t>available</a:t>
            </a:r>
            <a:endParaRPr lang="en-US" sz="2400" dirty="0"/>
          </a:p>
          <a:p>
            <a:pPr lvl="1"/>
            <a:r>
              <a:rPr lang="en-US" sz="2400" dirty="0"/>
              <a:t>11c small shank </a:t>
            </a:r>
            <a:r>
              <a:rPr lang="en-US" sz="2400" dirty="0" smtClean="0"/>
              <a:t>mouthpiece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 mini blue 734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6348" y="2080707"/>
            <a:ext cx="1641061" cy="415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SC681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1565" y="1126391"/>
            <a:ext cx="2197652" cy="48370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pTrumpet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361917" cy="4639321"/>
          </a:xfrm>
        </p:spPr>
        <p:txBody>
          <a:bodyPr>
            <a:normAutofit lnSpcReduction="10000"/>
          </a:bodyPr>
          <a:lstStyle/>
          <a:p>
            <a:pPr marL="228600" lvl="1" indent="0">
              <a:buNone/>
            </a:pPr>
            <a:r>
              <a:rPr lang="en-US" sz="2400" dirty="0" smtClean="0"/>
              <a:t>A fully functional Bb trumpet:</a:t>
            </a:r>
          </a:p>
          <a:p>
            <a:pPr marL="2286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4.75</a:t>
            </a:r>
            <a:r>
              <a:rPr lang="en-US" sz="2400" dirty="0"/>
              <a:t> </a:t>
            </a:r>
            <a:r>
              <a:rPr lang="en-US" sz="2400" dirty="0" smtClean="0"/>
              <a:t>inch </a:t>
            </a:r>
            <a:r>
              <a:rPr lang="en-US" sz="2400" dirty="0"/>
              <a:t>Bell</a:t>
            </a:r>
          </a:p>
          <a:p>
            <a:pPr lvl="1"/>
            <a:r>
              <a:rPr lang="en-US" sz="2400" dirty="0" smtClean="0"/>
              <a:t>Weighs 1.1 pounds (half the weight!)</a:t>
            </a:r>
            <a:endParaRPr lang="en-US" sz="2400" dirty="0"/>
          </a:p>
          <a:p>
            <a:pPr lvl="1"/>
            <a:r>
              <a:rPr lang="en-US" sz="2400" dirty="0"/>
              <a:t>Fabric carry bag</a:t>
            </a:r>
          </a:p>
          <a:p>
            <a:pPr lvl="1"/>
            <a:r>
              <a:rPr lang="en-US" sz="2400" dirty="0" smtClean="0"/>
              <a:t>Fully plastic valve system</a:t>
            </a:r>
            <a:endParaRPr lang="en-US" sz="2400" dirty="0"/>
          </a:p>
          <a:p>
            <a:pPr lvl="1"/>
            <a:r>
              <a:rPr lang="en-US" sz="2400" dirty="0"/>
              <a:t>Pitched in B</a:t>
            </a:r>
            <a:r>
              <a:rPr lang="en-US" sz="2400" dirty="0" smtClean="0"/>
              <a:t>b</a:t>
            </a:r>
            <a:endParaRPr lang="en-US" sz="2400" dirty="0"/>
          </a:p>
          <a:p>
            <a:pPr lvl="1"/>
            <a:r>
              <a:rPr lang="en-US" sz="2400" dirty="0"/>
              <a:t>Water </a:t>
            </a:r>
            <a:r>
              <a:rPr lang="en-US" sz="2400" dirty="0" smtClean="0"/>
              <a:t>keys</a:t>
            </a:r>
            <a:endParaRPr lang="en-US" sz="2400" dirty="0"/>
          </a:p>
          <a:p>
            <a:pPr lvl="1"/>
            <a:r>
              <a:rPr lang="en-US" sz="2400" dirty="0"/>
              <a:t>Plastic Material</a:t>
            </a:r>
          </a:p>
          <a:p>
            <a:pPr lvl="1"/>
            <a:r>
              <a:rPr lang="en-US" sz="2400" dirty="0"/>
              <a:t>6</a:t>
            </a:r>
            <a:r>
              <a:rPr lang="en-US" sz="2400" dirty="0" smtClean="0"/>
              <a:t> </a:t>
            </a:r>
            <a:r>
              <a:rPr lang="en-US" sz="2400" dirty="0" err="1"/>
              <a:t>colours</a:t>
            </a:r>
            <a:r>
              <a:rPr lang="en-US" sz="2400" dirty="0"/>
              <a:t> </a:t>
            </a:r>
            <a:r>
              <a:rPr lang="en-US" sz="2400" dirty="0" smtClean="0"/>
              <a:t>available</a:t>
            </a:r>
            <a:endParaRPr lang="en-US" sz="2400" dirty="0"/>
          </a:p>
          <a:p>
            <a:pPr lvl="1"/>
            <a:r>
              <a:rPr lang="en-US" sz="2400" dirty="0" smtClean="0"/>
              <a:t>3c and 5c mouthpieces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3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pBuzz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00200"/>
            <a:ext cx="6282222" cy="4639321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en-US" sz="2400" dirty="0" smtClean="0"/>
              <a:t>A new and unique beginner instrument:</a:t>
            </a:r>
          </a:p>
          <a:p>
            <a:pPr marL="228600" lvl="1" indent="0">
              <a:buNone/>
            </a:pPr>
            <a:endParaRPr lang="en-US" sz="2400" dirty="0" smtClean="0"/>
          </a:p>
          <a:p>
            <a:pPr lvl="1"/>
            <a:r>
              <a:rPr lang="en-US" sz="2200" dirty="0"/>
              <a:t>5</a:t>
            </a:r>
            <a:r>
              <a:rPr lang="en-US" sz="2200" dirty="0" smtClean="0"/>
              <a:t> inch </a:t>
            </a:r>
            <a:r>
              <a:rPr lang="en-US" sz="2200" dirty="0"/>
              <a:t>Bell</a:t>
            </a:r>
          </a:p>
          <a:p>
            <a:pPr lvl="1"/>
            <a:r>
              <a:rPr lang="en-US" sz="2200" dirty="0" smtClean="0"/>
              <a:t>Lightweight</a:t>
            </a:r>
            <a:endParaRPr lang="en-US" sz="2200" dirty="0"/>
          </a:p>
          <a:p>
            <a:pPr lvl="1"/>
            <a:r>
              <a:rPr lang="en-US" sz="2200" dirty="0" smtClean="0"/>
              <a:t>Range of F-C in concert pitch</a:t>
            </a:r>
            <a:endParaRPr lang="en-US" sz="2200" dirty="0"/>
          </a:p>
          <a:p>
            <a:pPr lvl="1"/>
            <a:r>
              <a:rPr lang="en-US" sz="2200" dirty="0" smtClean="0"/>
              <a:t>Single harmonic</a:t>
            </a:r>
            <a:endParaRPr lang="en-US" sz="2200" dirty="0"/>
          </a:p>
          <a:p>
            <a:pPr lvl="1"/>
            <a:r>
              <a:rPr lang="en-US" sz="2200" dirty="0" smtClean="0"/>
              <a:t>Notes, numbers and </a:t>
            </a:r>
            <a:r>
              <a:rPr lang="en-US" sz="2200" dirty="0" err="1" smtClean="0"/>
              <a:t>colours</a:t>
            </a:r>
            <a:r>
              <a:rPr lang="en-US" sz="2200" dirty="0" smtClean="0"/>
              <a:t> for pitch</a:t>
            </a:r>
            <a:endParaRPr lang="en-US" sz="2200" dirty="0"/>
          </a:p>
          <a:p>
            <a:pPr lvl="1"/>
            <a:r>
              <a:rPr lang="en-US" sz="2200" dirty="0" smtClean="0"/>
              <a:t>Plastic Material</a:t>
            </a:r>
          </a:p>
          <a:p>
            <a:pPr lvl="1"/>
            <a:r>
              <a:rPr lang="en-US" sz="2200" dirty="0" smtClean="0"/>
              <a:t>Our unique beginner mouthpiece</a:t>
            </a:r>
            <a:endParaRPr lang="en-US" sz="2200" dirty="0"/>
          </a:p>
          <a:p>
            <a:pPr lvl="1"/>
            <a:r>
              <a:rPr lang="en-US" sz="2200" dirty="0"/>
              <a:t>Bio-cote in </a:t>
            </a:r>
            <a:r>
              <a:rPr lang="en-US" sz="2200" dirty="0" smtClean="0"/>
              <a:t>mouthpiece</a:t>
            </a:r>
            <a:endParaRPr lang="en-US" sz="2200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pbuzzcutout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6782" y="898595"/>
            <a:ext cx="1478884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2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2063</TotalTime>
  <Words>1539</Words>
  <Application>Microsoft Macintosh PowerPoint</Application>
  <PresentationFormat>On-screen Show (4:3)</PresentationFormat>
  <Paragraphs>228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Palatino Linotype</vt:lpstr>
      <vt:lpstr>Office Theme</vt:lpstr>
      <vt:lpstr>PowerPoint Presentation</vt:lpstr>
      <vt:lpstr>How pBone began?</vt:lpstr>
      <vt:lpstr>The musicians behind pBone</vt:lpstr>
      <vt:lpstr>What we wanted to solve?</vt:lpstr>
      <vt:lpstr>What we delivered</vt:lpstr>
      <vt:lpstr>What is pBone?</vt:lpstr>
      <vt:lpstr>What is pBone mini?</vt:lpstr>
      <vt:lpstr>What is pTrumpet?</vt:lpstr>
      <vt:lpstr>What is pBuzz?</vt:lpstr>
      <vt:lpstr>Used by professionals . . . </vt:lpstr>
      <vt:lpstr>. . . and future professionals</vt:lpstr>
      <vt:lpstr>pBuzz: at age 5/6, K2</vt:lpstr>
      <vt:lpstr>Progressing to pBone mini at first grade</vt:lpstr>
      <vt:lpstr>Now to pBone at grades 4/5 after just two sessions!</vt:lpstr>
      <vt:lpstr>pBone in the classroom</vt:lpstr>
      <vt:lpstr>pTrumpet in the classroom </vt:lpstr>
      <vt:lpstr>Dedicated education portal</vt:lpstr>
      <vt:lpstr>What teachers &amp; students say</vt:lpstr>
      <vt:lpstr>How and why  pInstruments work in informal settings</vt:lpstr>
      <vt:lpstr>pCircle plan</vt:lpstr>
      <vt:lpstr>One semester program</vt:lpstr>
      <vt:lpstr>One year UK style program</vt:lpstr>
      <vt:lpstr>Please share your own experiences with us</vt:lpstr>
    </vt:vector>
  </TitlesOfParts>
  <Company>Warwick Music Limited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pBone &amp; pTrumpet</dc:title>
  <dc:creator>Steven Greenall</dc:creator>
  <cp:lastModifiedBy>Microsoft Office User</cp:lastModifiedBy>
  <cp:revision>77</cp:revision>
  <dcterms:created xsi:type="dcterms:W3CDTF">2015-11-30T20:07:27Z</dcterms:created>
  <dcterms:modified xsi:type="dcterms:W3CDTF">2017-09-11T19:40:39Z</dcterms:modified>
</cp:coreProperties>
</file>