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0" r:id="rId1"/>
    <p:sldMasterId id="2147484101" r:id="rId2"/>
  </p:sldMasterIdLst>
  <p:notesMasterIdLst>
    <p:notesMasterId r:id="rId38"/>
  </p:notesMasterIdLst>
  <p:handoutMasterIdLst>
    <p:handoutMasterId r:id="rId39"/>
  </p:handoutMasterIdLst>
  <p:sldIdLst>
    <p:sldId id="404" r:id="rId3"/>
    <p:sldId id="434" r:id="rId4"/>
    <p:sldId id="448" r:id="rId5"/>
    <p:sldId id="435" r:id="rId6"/>
    <p:sldId id="436" r:id="rId7"/>
    <p:sldId id="437" r:id="rId8"/>
    <p:sldId id="438" r:id="rId9"/>
    <p:sldId id="439" r:id="rId10"/>
    <p:sldId id="446" r:id="rId11"/>
    <p:sldId id="447" r:id="rId12"/>
    <p:sldId id="411" r:id="rId13"/>
    <p:sldId id="412" r:id="rId14"/>
    <p:sldId id="413" r:id="rId15"/>
    <p:sldId id="376" r:id="rId16"/>
    <p:sldId id="440" r:id="rId17"/>
    <p:sldId id="316" r:id="rId18"/>
    <p:sldId id="385" r:id="rId19"/>
    <p:sldId id="381" r:id="rId20"/>
    <p:sldId id="444" r:id="rId21"/>
    <p:sldId id="326" r:id="rId22"/>
    <p:sldId id="450" r:id="rId23"/>
    <p:sldId id="318" r:id="rId24"/>
    <p:sldId id="409" r:id="rId25"/>
    <p:sldId id="442" r:id="rId26"/>
    <p:sldId id="422" r:id="rId27"/>
    <p:sldId id="451" r:id="rId28"/>
    <p:sldId id="344" r:id="rId29"/>
    <p:sldId id="423" r:id="rId30"/>
    <p:sldId id="403" r:id="rId31"/>
    <p:sldId id="445" r:id="rId32"/>
    <p:sldId id="449" r:id="rId33"/>
    <p:sldId id="452" r:id="rId34"/>
    <p:sldId id="351" r:id="rId35"/>
    <p:sldId id="352" r:id="rId36"/>
    <p:sldId id="296"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31469" autoAdjust="0"/>
    <p:restoredTop sz="60284" autoAdjust="0"/>
  </p:normalViewPr>
  <p:slideViewPr>
    <p:cSldViewPr snapToGrid="0" snapToObjects="1">
      <p:cViewPr>
        <p:scale>
          <a:sx n="91" d="100"/>
          <a:sy n="91" d="100"/>
        </p:scale>
        <p:origin x="-1240"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6" d="100"/>
        <a:sy n="76" d="100"/>
      </p:scale>
      <p:origin x="0" y="0"/>
    </p:cViewPr>
  </p:sorterViewPr>
  <p:notesViewPr>
    <p:cSldViewPr snapToGrid="0" snapToObjects="1">
      <p:cViewPr varScale="1">
        <p:scale>
          <a:sx n="68" d="100"/>
          <a:sy n="68" d="100"/>
        </p:scale>
        <p:origin x="-277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teven:Dropbox%20(Warwick%20Music):Warwick%20Music:Board:Quality%20QM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Customer QMS Reports v Shipments</a:t>
            </a:r>
          </a:p>
        </c:rich>
      </c:tx>
      <c:layout/>
      <c:overlay val="0"/>
    </c:title>
    <c:autoTitleDeleted val="0"/>
    <c:plotArea>
      <c:layout/>
      <c:lineChart>
        <c:grouping val="stacked"/>
        <c:varyColors val="0"/>
        <c:ser>
          <c:idx val="0"/>
          <c:order val="0"/>
          <c:marker>
            <c:symbol val="none"/>
          </c:marker>
          <c:cat>
            <c:numRef>
              <c:f>'Data Sheet'!$O$17:$AA$17</c:f>
              <c:numCache>
                <c:formatCode>[$-409]mmm\-yy;@</c:formatCode>
                <c:ptCount val="13"/>
                <c:pt idx="0">
                  <c:v>42400.0</c:v>
                </c:pt>
                <c:pt idx="1">
                  <c:v>42429.0</c:v>
                </c:pt>
                <c:pt idx="2">
                  <c:v>42460.0</c:v>
                </c:pt>
                <c:pt idx="3">
                  <c:v>42490.0</c:v>
                </c:pt>
                <c:pt idx="4">
                  <c:v>42521.0</c:v>
                </c:pt>
                <c:pt idx="5">
                  <c:v>42551.0</c:v>
                </c:pt>
                <c:pt idx="6">
                  <c:v>42582.0</c:v>
                </c:pt>
                <c:pt idx="7">
                  <c:v>42613.0</c:v>
                </c:pt>
                <c:pt idx="8">
                  <c:v>42643.0</c:v>
                </c:pt>
                <c:pt idx="9">
                  <c:v>42674.0</c:v>
                </c:pt>
                <c:pt idx="10">
                  <c:v>42704.0</c:v>
                </c:pt>
                <c:pt idx="11">
                  <c:v>42735.0</c:v>
                </c:pt>
                <c:pt idx="12">
                  <c:v>42766.0</c:v>
                </c:pt>
              </c:numCache>
            </c:numRef>
          </c:cat>
          <c:val>
            <c:numRef>
              <c:f>'Data Sheet'!$O$18:$AA$18</c:f>
              <c:numCache>
                <c:formatCode>0.0%</c:formatCode>
                <c:ptCount val="13"/>
                <c:pt idx="0">
                  <c:v>0.0175506803665648</c:v>
                </c:pt>
                <c:pt idx="1">
                  <c:v>0.0176607987238649</c:v>
                </c:pt>
                <c:pt idx="2">
                  <c:v>0.0146412540245823</c:v>
                </c:pt>
                <c:pt idx="3">
                  <c:v>0.0150169000482858</c:v>
                </c:pt>
                <c:pt idx="4">
                  <c:v>0.0145747807710059</c:v>
                </c:pt>
                <c:pt idx="5">
                  <c:v>0.0157947473895159</c:v>
                </c:pt>
                <c:pt idx="6">
                  <c:v>0.0159396433470508</c:v>
                </c:pt>
                <c:pt idx="7">
                  <c:v>0.014912908613696</c:v>
                </c:pt>
                <c:pt idx="8">
                  <c:v>0.0181372061407872</c:v>
                </c:pt>
                <c:pt idx="9">
                  <c:v>0.0188451237833954</c:v>
                </c:pt>
                <c:pt idx="10">
                  <c:v>0.0183106519651667</c:v>
                </c:pt>
                <c:pt idx="11">
                  <c:v>0.0186374605531836</c:v>
                </c:pt>
                <c:pt idx="12">
                  <c:v>0.0208026427391634</c:v>
                </c:pt>
              </c:numCache>
            </c:numRef>
          </c:val>
          <c:smooth val="1"/>
        </c:ser>
        <c:dLbls>
          <c:showLegendKey val="0"/>
          <c:showVal val="0"/>
          <c:showCatName val="0"/>
          <c:showSerName val="0"/>
          <c:showPercent val="0"/>
          <c:showBubbleSize val="0"/>
        </c:dLbls>
        <c:marker val="1"/>
        <c:smooth val="0"/>
        <c:axId val="2123902216"/>
        <c:axId val="2123905288"/>
      </c:lineChart>
      <c:dateAx>
        <c:axId val="2123902216"/>
        <c:scaling>
          <c:orientation val="minMax"/>
        </c:scaling>
        <c:delete val="0"/>
        <c:axPos val="b"/>
        <c:numFmt formatCode="[$-409]mmm\-yy;@" sourceLinked="1"/>
        <c:majorTickMark val="out"/>
        <c:minorTickMark val="none"/>
        <c:tickLblPos val="nextTo"/>
        <c:crossAx val="2123905288"/>
        <c:crosses val="autoZero"/>
        <c:auto val="1"/>
        <c:lblOffset val="100"/>
        <c:baseTimeUnit val="months"/>
      </c:dateAx>
      <c:valAx>
        <c:axId val="2123905288"/>
        <c:scaling>
          <c:orientation val="minMax"/>
          <c:min val="0.0"/>
        </c:scaling>
        <c:delete val="0"/>
        <c:axPos val="l"/>
        <c:majorGridlines/>
        <c:numFmt formatCode="0.0%" sourceLinked="1"/>
        <c:majorTickMark val="out"/>
        <c:minorTickMark val="none"/>
        <c:tickLblPos val="nextTo"/>
        <c:crossAx val="2123902216"/>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DC1F07-F20F-1146-BEC9-491F20878907}" type="doc">
      <dgm:prSet loTypeId="urn:microsoft.com/office/officeart/2005/8/layout/pyramid1" loCatId="" qsTypeId="urn:microsoft.com/office/officeart/2005/8/quickstyle/3D2" qsCatId="3D" csTypeId="urn:microsoft.com/office/officeart/2005/8/colors/colorful4" csCatId="colorful" phldr="1"/>
      <dgm:spPr/>
      <dgm:t>
        <a:bodyPr/>
        <a:lstStyle/>
        <a:p>
          <a:endParaRPr lang="en-US"/>
        </a:p>
      </dgm:t>
    </dgm:pt>
    <dgm:pt modelId="{31413963-7931-3146-A75A-7835384C1335}">
      <dgm:prSet custT="1"/>
      <dgm:spPr/>
      <dgm:t>
        <a:bodyPr/>
        <a:lstStyle/>
        <a:p>
          <a:pPr rtl="0"/>
          <a:r>
            <a:rPr lang="en-US" sz="1800" dirty="0" smtClean="0"/>
            <a:t/>
          </a:r>
          <a:br>
            <a:rPr lang="en-US" sz="1800" dirty="0" smtClean="0"/>
          </a:br>
          <a:r>
            <a:rPr lang="en-US" sz="1800" b="1" dirty="0" smtClean="0"/>
            <a:t>Band</a:t>
          </a:r>
        </a:p>
        <a:p>
          <a:pPr rtl="0"/>
          <a:r>
            <a:rPr lang="en-US" sz="1600" dirty="0" smtClean="0"/>
            <a:t>6</a:t>
          </a:r>
          <a:r>
            <a:rPr lang="en-US" sz="1600" baseline="30000" dirty="0" smtClean="0"/>
            <a:t>th+ </a:t>
          </a:r>
          <a:r>
            <a:rPr lang="en-US" sz="1600" dirty="0" smtClean="0"/>
            <a:t>Grade</a:t>
          </a:r>
          <a:endParaRPr lang="en-US" sz="1600" dirty="0"/>
        </a:p>
      </dgm:t>
    </dgm:pt>
    <dgm:pt modelId="{8D371963-2466-4548-900C-BB85F8759D0E}" type="parTrans" cxnId="{2F44B5FC-6623-4A47-B6AE-785F0D5AF0D3}">
      <dgm:prSet/>
      <dgm:spPr/>
      <dgm:t>
        <a:bodyPr/>
        <a:lstStyle/>
        <a:p>
          <a:endParaRPr lang="en-US"/>
        </a:p>
      </dgm:t>
    </dgm:pt>
    <dgm:pt modelId="{A2C237D0-7F21-5E48-9375-08537287FD87}" type="sibTrans" cxnId="{2F44B5FC-6623-4A47-B6AE-785F0D5AF0D3}">
      <dgm:prSet/>
      <dgm:spPr/>
      <dgm:t>
        <a:bodyPr/>
        <a:lstStyle/>
        <a:p>
          <a:endParaRPr lang="en-US"/>
        </a:p>
      </dgm:t>
    </dgm:pt>
    <dgm:pt modelId="{2CC557F1-49EA-094D-9BA6-7691D4721ECB}">
      <dgm:prSet custT="1"/>
      <dgm:spPr/>
      <dgm:t>
        <a:bodyPr/>
        <a:lstStyle/>
        <a:p>
          <a:r>
            <a:rPr lang="en-US" sz="1800" b="1" dirty="0" smtClean="0"/>
            <a:t>pBone / pTrumpet</a:t>
          </a:r>
          <a:r>
            <a:rPr lang="en-US" sz="1800" dirty="0" smtClean="0"/>
            <a:t/>
          </a:r>
          <a:br>
            <a:rPr lang="en-US" sz="1800" dirty="0" smtClean="0"/>
          </a:br>
          <a:r>
            <a:rPr lang="en-US" sz="1600" dirty="0" smtClean="0"/>
            <a:t>4</a:t>
          </a:r>
          <a:r>
            <a:rPr lang="en-US" sz="1600" baseline="30000" dirty="0" smtClean="0"/>
            <a:t>th </a:t>
          </a:r>
          <a:r>
            <a:rPr lang="en-US" sz="1600" dirty="0" smtClean="0"/>
            <a:t>– 6</a:t>
          </a:r>
          <a:r>
            <a:rPr lang="en-US" sz="1600" baseline="30000" dirty="0" smtClean="0"/>
            <a:t>th</a:t>
          </a:r>
          <a:r>
            <a:rPr lang="en-US" sz="1600" dirty="0" smtClean="0"/>
            <a:t> Grade (12.2m)</a:t>
          </a:r>
          <a:endParaRPr lang="en-US" sz="1600" dirty="0"/>
        </a:p>
      </dgm:t>
    </dgm:pt>
    <dgm:pt modelId="{269AADAF-9152-1746-B393-BABFB56BC014}" type="parTrans" cxnId="{59951D63-D5FC-7E4C-9B62-370634B94CAB}">
      <dgm:prSet/>
      <dgm:spPr/>
      <dgm:t>
        <a:bodyPr/>
        <a:lstStyle/>
        <a:p>
          <a:endParaRPr lang="en-US"/>
        </a:p>
      </dgm:t>
    </dgm:pt>
    <dgm:pt modelId="{06B7AF9D-167D-7C4E-B1D0-614D90C0F040}" type="sibTrans" cxnId="{59951D63-D5FC-7E4C-9B62-370634B94CAB}">
      <dgm:prSet/>
      <dgm:spPr/>
      <dgm:t>
        <a:bodyPr/>
        <a:lstStyle/>
        <a:p>
          <a:endParaRPr lang="en-US"/>
        </a:p>
      </dgm:t>
    </dgm:pt>
    <dgm:pt modelId="{95C24D54-E905-CC4E-B910-8AAAE725FA2C}">
      <dgm:prSet custT="1"/>
      <dgm:spPr/>
      <dgm:t>
        <a:bodyPr/>
        <a:lstStyle/>
        <a:p>
          <a:r>
            <a:rPr lang="en-US" sz="1800" b="1" dirty="0" smtClean="0"/>
            <a:t>pBone mini / </a:t>
          </a:r>
          <a:r>
            <a:rPr lang="en-US" sz="1800" b="1" dirty="0" err="1" smtClean="0"/>
            <a:t>pCornet</a:t>
          </a:r>
          <a:r>
            <a:rPr lang="en-US" sz="1800" b="1" dirty="0" smtClean="0"/>
            <a:t> </a:t>
          </a:r>
          <a:r>
            <a:rPr lang="en-US" sz="1800" dirty="0" smtClean="0"/>
            <a:t/>
          </a:r>
          <a:br>
            <a:rPr lang="en-US" sz="1800" dirty="0" smtClean="0"/>
          </a:br>
          <a:r>
            <a:rPr lang="en-US" sz="1600" dirty="0" smtClean="0"/>
            <a:t>1</a:t>
          </a:r>
          <a:r>
            <a:rPr lang="en-US" sz="1600" baseline="30000" dirty="0" smtClean="0"/>
            <a:t>st</a:t>
          </a:r>
          <a:r>
            <a:rPr lang="en-US" sz="1600" dirty="0" smtClean="0"/>
            <a:t> – 3</a:t>
          </a:r>
          <a:r>
            <a:rPr lang="en-US" sz="1600" baseline="30000" dirty="0" smtClean="0"/>
            <a:t>rd</a:t>
          </a:r>
          <a:r>
            <a:rPr lang="en-US" sz="1600" dirty="0" smtClean="0"/>
            <a:t> Grade (12.3m)</a:t>
          </a:r>
          <a:endParaRPr lang="en-US" sz="1600" dirty="0"/>
        </a:p>
      </dgm:t>
    </dgm:pt>
    <dgm:pt modelId="{1B5850C8-5D76-AE4A-AAFB-2084FAF49E00}" type="parTrans" cxnId="{B9D3CEFA-3D15-5846-BA0D-76100E27858C}">
      <dgm:prSet/>
      <dgm:spPr/>
      <dgm:t>
        <a:bodyPr/>
        <a:lstStyle/>
        <a:p>
          <a:endParaRPr lang="en-US"/>
        </a:p>
      </dgm:t>
    </dgm:pt>
    <dgm:pt modelId="{E5266774-0D45-854C-B26F-27C02771A587}" type="sibTrans" cxnId="{B9D3CEFA-3D15-5846-BA0D-76100E27858C}">
      <dgm:prSet/>
      <dgm:spPr/>
      <dgm:t>
        <a:bodyPr/>
        <a:lstStyle/>
        <a:p>
          <a:endParaRPr lang="en-US"/>
        </a:p>
      </dgm:t>
    </dgm:pt>
    <dgm:pt modelId="{46225CEA-8E5B-AB48-8FC7-6F409D78FAF7}">
      <dgm:prSet custT="1"/>
      <dgm:spPr/>
      <dgm:t>
        <a:bodyPr/>
        <a:lstStyle/>
        <a:p>
          <a:r>
            <a:rPr lang="en-US" sz="2000" b="1" dirty="0" err="1" smtClean="0"/>
            <a:t>pBuzz</a:t>
          </a:r>
          <a:r>
            <a:rPr lang="en-US" sz="2000" dirty="0" smtClean="0"/>
            <a:t/>
          </a:r>
          <a:br>
            <a:rPr lang="en-US" sz="2000" dirty="0" smtClean="0"/>
          </a:br>
          <a:r>
            <a:rPr lang="en-US" sz="1800" dirty="0" smtClean="0"/>
            <a:t>Pre – K (8.8m)</a:t>
          </a:r>
          <a:endParaRPr lang="en-US" sz="1800" dirty="0"/>
        </a:p>
      </dgm:t>
    </dgm:pt>
    <dgm:pt modelId="{CA1DD1C8-0C8D-DA4E-A6C9-90D14AF95E15}" type="parTrans" cxnId="{B1042EA0-4F6B-5E4D-A51D-CB4057895EB6}">
      <dgm:prSet/>
      <dgm:spPr/>
      <dgm:t>
        <a:bodyPr/>
        <a:lstStyle/>
        <a:p>
          <a:endParaRPr lang="en-US"/>
        </a:p>
      </dgm:t>
    </dgm:pt>
    <dgm:pt modelId="{25B47449-93C2-6240-89F6-1E536404E255}" type="sibTrans" cxnId="{B1042EA0-4F6B-5E4D-A51D-CB4057895EB6}">
      <dgm:prSet/>
      <dgm:spPr/>
      <dgm:t>
        <a:bodyPr/>
        <a:lstStyle/>
        <a:p>
          <a:endParaRPr lang="en-US"/>
        </a:p>
      </dgm:t>
    </dgm:pt>
    <dgm:pt modelId="{D41E873D-79A1-6340-8925-F6856FD4077E}" type="pres">
      <dgm:prSet presAssocID="{37DC1F07-F20F-1146-BEC9-491F20878907}" presName="Name0" presStyleCnt="0">
        <dgm:presLayoutVars>
          <dgm:dir/>
          <dgm:animLvl val="lvl"/>
          <dgm:resizeHandles val="exact"/>
        </dgm:presLayoutVars>
      </dgm:prSet>
      <dgm:spPr/>
      <dgm:t>
        <a:bodyPr/>
        <a:lstStyle/>
        <a:p>
          <a:endParaRPr lang="en-US"/>
        </a:p>
      </dgm:t>
    </dgm:pt>
    <dgm:pt modelId="{027513A4-12D2-EB42-A0D6-AE60E714F1C7}" type="pres">
      <dgm:prSet presAssocID="{31413963-7931-3146-A75A-7835384C1335}" presName="Name8" presStyleCnt="0"/>
      <dgm:spPr/>
    </dgm:pt>
    <dgm:pt modelId="{E09F211F-5F6B-4449-BE9A-9EFEB9384157}" type="pres">
      <dgm:prSet presAssocID="{31413963-7931-3146-A75A-7835384C1335}" presName="level" presStyleLbl="node1" presStyleIdx="0" presStyleCnt="4">
        <dgm:presLayoutVars>
          <dgm:chMax val="1"/>
          <dgm:bulletEnabled val="1"/>
        </dgm:presLayoutVars>
      </dgm:prSet>
      <dgm:spPr/>
      <dgm:t>
        <a:bodyPr/>
        <a:lstStyle/>
        <a:p>
          <a:endParaRPr lang="en-US"/>
        </a:p>
      </dgm:t>
    </dgm:pt>
    <dgm:pt modelId="{8AC10A9A-4AB3-A447-ADCD-93173440E431}" type="pres">
      <dgm:prSet presAssocID="{31413963-7931-3146-A75A-7835384C1335}" presName="levelTx" presStyleLbl="revTx" presStyleIdx="0" presStyleCnt="0">
        <dgm:presLayoutVars>
          <dgm:chMax val="1"/>
          <dgm:bulletEnabled val="1"/>
        </dgm:presLayoutVars>
      </dgm:prSet>
      <dgm:spPr/>
      <dgm:t>
        <a:bodyPr/>
        <a:lstStyle/>
        <a:p>
          <a:endParaRPr lang="en-US"/>
        </a:p>
      </dgm:t>
    </dgm:pt>
    <dgm:pt modelId="{987B1F41-409D-6541-AF3E-5A02D706E007}" type="pres">
      <dgm:prSet presAssocID="{2CC557F1-49EA-094D-9BA6-7691D4721ECB}" presName="Name8" presStyleCnt="0"/>
      <dgm:spPr/>
    </dgm:pt>
    <dgm:pt modelId="{E409D622-DF8F-5D4C-8594-D0C90A875357}" type="pres">
      <dgm:prSet presAssocID="{2CC557F1-49EA-094D-9BA6-7691D4721ECB}" presName="level" presStyleLbl="node1" presStyleIdx="1" presStyleCnt="4">
        <dgm:presLayoutVars>
          <dgm:chMax val="1"/>
          <dgm:bulletEnabled val="1"/>
        </dgm:presLayoutVars>
      </dgm:prSet>
      <dgm:spPr/>
      <dgm:t>
        <a:bodyPr/>
        <a:lstStyle/>
        <a:p>
          <a:endParaRPr lang="en-US"/>
        </a:p>
      </dgm:t>
    </dgm:pt>
    <dgm:pt modelId="{93A2FB86-764E-8F43-828B-8E6C3A8ACC98}" type="pres">
      <dgm:prSet presAssocID="{2CC557F1-49EA-094D-9BA6-7691D4721ECB}" presName="levelTx" presStyleLbl="revTx" presStyleIdx="0" presStyleCnt="0">
        <dgm:presLayoutVars>
          <dgm:chMax val="1"/>
          <dgm:bulletEnabled val="1"/>
        </dgm:presLayoutVars>
      </dgm:prSet>
      <dgm:spPr/>
      <dgm:t>
        <a:bodyPr/>
        <a:lstStyle/>
        <a:p>
          <a:endParaRPr lang="en-US"/>
        </a:p>
      </dgm:t>
    </dgm:pt>
    <dgm:pt modelId="{BECFF74A-F005-904A-93FB-EB647EF6903C}" type="pres">
      <dgm:prSet presAssocID="{95C24D54-E905-CC4E-B910-8AAAE725FA2C}" presName="Name8" presStyleCnt="0"/>
      <dgm:spPr/>
    </dgm:pt>
    <dgm:pt modelId="{8B218F61-A26F-8D47-B536-09DD111730EA}" type="pres">
      <dgm:prSet presAssocID="{95C24D54-E905-CC4E-B910-8AAAE725FA2C}" presName="level" presStyleLbl="node1" presStyleIdx="2" presStyleCnt="4">
        <dgm:presLayoutVars>
          <dgm:chMax val="1"/>
          <dgm:bulletEnabled val="1"/>
        </dgm:presLayoutVars>
      </dgm:prSet>
      <dgm:spPr/>
      <dgm:t>
        <a:bodyPr/>
        <a:lstStyle/>
        <a:p>
          <a:endParaRPr lang="en-US"/>
        </a:p>
      </dgm:t>
    </dgm:pt>
    <dgm:pt modelId="{42BE2D49-E589-DB41-ACAB-F5B5B9ABD2E3}" type="pres">
      <dgm:prSet presAssocID="{95C24D54-E905-CC4E-B910-8AAAE725FA2C}" presName="levelTx" presStyleLbl="revTx" presStyleIdx="0" presStyleCnt="0">
        <dgm:presLayoutVars>
          <dgm:chMax val="1"/>
          <dgm:bulletEnabled val="1"/>
        </dgm:presLayoutVars>
      </dgm:prSet>
      <dgm:spPr/>
      <dgm:t>
        <a:bodyPr/>
        <a:lstStyle/>
        <a:p>
          <a:endParaRPr lang="en-US"/>
        </a:p>
      </dgm:t>
    </dgm:pt>
    <dgm:pt modelId="{B83121E8-D89F-1640-B7DE-808E271E91E5}" type="pres">
      <dgm:prSet presAssocID="{46225CEA-8E5B-AB48-8FC7-6F409D78FAF7}" presName="Name8" presStyleCnt="0"/>
      <dgm:spPr/>
    </dgm:pt>
    <dgm:pt modelId="{05938A6B-3C95-574B-AF7E-97E4A3C528D6}" type="pres">
      <dgm:prSet presAssocID="{46225CEA-8E5B-AB48-8FC7-6F409D78FAF7}" presName="level" presStyleLbl="node1" presStyleIdx="3" presStyleCnt="4">
        <dgm:presLayoutVars>
          <dgm:chMax val="1"/>
          <dgm:bulletEnabled val="1"/>
        </dgm:presLayoutVars>
      </dgm:prSet>
      <dgm:spPr/>
      <dgm:t>
        <a:bodyPr/>
        <a:lstStyle/>
        <a:p>
          <a:endParaRPr lang="en-US"/>
        </a:p>
      </dgm:t>
    </dgm:pt>
    <dgm:pt modelId="{36F23C04-15EA-464F-9E41-7161FEA510DC}" type="pres">
      <dgm:prSet presAssocID="{46225CEA-8E5B-AB48-8FC7-6F409D78FAF7}" presName="levelTx" presStyleLbl="revTx" presStyleIdx="0" presStyleCnt="0">
        <dgm:presLayoutVars>
          <dgm:chMax val="1"/>
          <dgm:bulletEnabled val="1"/>
        </dgm:presLayoutVars>
      </dgm:prSet>
      <dgm:spPr/>
      <dgm:t>
        <a:bodyPr/>
        <a:lstStyle/>
        <a:p>
          <a:endParaRPr lang="en-US"/>
        </a:p>
      </dgm:t>
    </dgm:pt>
  </dgm:ptLst>
  <dgm:cxnLst>
    <dgm:cxn modelId="{2D338625-4716-694A-BAA4-284F8C0838B3}" type="presOf" srcId="{95C24D54-E905-CC4E-B910-8AAAE725FA2C}" destId="{8B218F61-A26F-8D47-B536-09DD111730EA}" srcOrd="0" destOrd="0" presId="urn:microsoft.com/office/officeart/2005/8/layout/pyramid1"/>
    <dgm:cxn modelId="{B1042EA0-4F6B-5E4D-A51D-CB4057895EB6}" srcId="{37DC1F07-F20F-1146-BEC9-491F20878907}" destId="{46225CEA-8E5B-AB48-8FC7-6F409D78FAF7}" srcOrd="3" destOrd="0" parTransId="{CA1DD1C8-0C8D-DA4E-A6C9-90D14AF95E15}" sibTransId="{25B47449-93C2-6240-89F6-1E536404E255}"/>
    <dgm:cxn modelId="{2F44B5FC-6623-4A47-B6AE-785F0D5AF0D3}" srcId="{37DC1F07-F20F-1146-BEC9-491F20878907}" destId="{31413963-7931-3146-A75A-7835384C1335}" srcOrd="0" destOrd="0" parTransId="{8D371963-2466-4548-900C-BB85F8759D0E}" sibTransId="{A2C237D0-7F21-5E48-9375-08537287FD87}"/>
    <dgm:cxn modelId="{334769D1-6D68-8841-A38F-726CC7BBD73B}" type="presOf" srcId="{31413963-7931-3146-A75A-7835384C1335}" destId="{8AC10A9A-4AB3-A447-ADCD-93173440E431}" srcOrd="1" destOrd="0" presId="urn:microsoft.com/office/officeart/2005/8/layout/pyramid1"/>
    <dgm:cxn modelId="{9CB1DD7F-B887-BD43-91C2-25A268612385}" type="presOf" srcId="{46225CEA-8E5B-AB48-8FC7-6F409D78FAF7}" destId="{36F23C04-15EA-464F-9E41-7161FEA510DC}" srcOrd="1" destOrd="0" presId="urn:microsoft.com/office/officeart/2005/8/layout/pyramid1"/>
    <dgm:cxn modelId="{59951D63-D5FC-7E4C-9B62-370634B94CAB}" srcId="{37DC1F07-F20F-1146-BEC9-491F20878907}" destId="{2CC557F1-49EA-094D-9BA6-7691D4721ECB}" srcOrd="1" destOrd="0" parTransId="{269AADAF-9152-1746-B393-BABFB56BC014}" sibTransId="{06B7AF9D-167D-7C4E-B1D0-614D90C0F040}"/>
    <dgm:cxn modelId="{2CF8309C-3592-5E42-B113-75DB7D7236B2}" type="presOf" srcId="{2CC557F1-49EA-094D-9BA6-7691D4721ECB}" destId="{E409D622-DF8F-5D4C-8594-D0C90A875357}" srcOrd="0" destOrd="0" presId="urn:microsoft.com/office/officeart/2005/8/layout/pyramid1"/>
    <dgm:cxn modelId="{B9D3CEFA-3D15-5846-BA0D-76100E27858C}" srcId="{37DC1F07-F20F-1146-BEC9-491F20878907}" destId="{95C24D54-E905-CC4E-B910-8AAAE725FA2C}" srcOrd="2" destOrd="0" parTransId="{1B5850C8-5D76-AE4A-AAFB-2084FAF49E00}" sibTransId="{E5266774-0D45-854C-B26F-27C02771A587}"/>
    <dgm:cxn modelId="{152438D0-E01A-B24B-BB93-A5F10FD0BD56}" type="presOf" srcId="{37DC1F07-F20F-1146-BEC9-491F20878907}" destId="{D41E873D-79A1-6340-8925-F6856FD4077E}" srcOrd="0" destOrd="0" presId="urn:microsoft.com/office/officeart/2005/8/layout/pyramid1"/>
    <dgm:cxn modelId="{0B86B49F-9A33-5340-AA98-3A5EAF4F04A7}" type="presOf" srcId="{31413963-7931-3146-A75A-7835384C1335}" destId="{E09F211F-5F6B-4449-BE9A-9EFEB9384157}" srcOrd="0" destOrd="0" presId="urn:microsoft.com/office/officeart/2005/8/layout/pyramid1"/>
    <dgm:cxn modelId="{11EEC176-2845-2F4E-BE81-EA79F9439954}" type="presOf" srcId="{2CC557F1-49EA-094D-9BA6-7691D4721ECB}" destId="{93A2FB86-764E-8F43-828B-8E6C3A8ACC98}" srcOrd="1" destOrd="0" presId="urn:microsoft.com/office/officeart/2005/8/layout/pyramid1"/>
    <dgm:cxn modelId="{216AA7FA-D0F4-314F-B4BC-5C644964E278}" type="presOf" srcId="{95C24D54-E905-CC4E-B910-8AAAE725FA2C}" destId="{42BE2D49-E589-DB41-ACAB-F5B5B9ABD2E3}" srcOrd="1" destOrd="0" presId="urn:microsoft.com/office/officeart/2005/8/layout/pyramid1"/>
    <dgm:cxn modelId="{8328FBB7-A67A-9A45-8A28-7E492CA01DA8}" type="presOf" srcId="{46225CEA-8E5B-AB48-8FC7-6F409D78FAF7}" destId="{05938A6B-3C95-574B-AF7E-97E4A3C528D6}" srcOrd="0" destOrd="0" presId="urn:microsoft.com/office/officeart/2005/8/layout/pyramid1"/>
    <dgm:cxn modelId="{FC662511-05B9-CA41-B543-117F8D9F77FD}" type="presParOf" srcId="{D41E873D-79A1-6340-8925-F6856FD4077E}" destId="{027513A4-12D2-EB42-A0D6-AE60E714F1C7}" srcOrd="0" destOrd="0" presId="urn:microsoft.com/office/officeart/2005/8/layout/pyramid1"/>
    <dgm:cxn modelId="{530DC563-5515-E445-ADCF-9E5016152B53}" type="presParOf" srcId="{027513A4-12D2-EB42-A0D6-AE60E714F1C7}" destId="{E09F211F-5F6B-4449-BE9A-9EFEB9384157}" srcOrd="0" destOrd="0" presId="urn:microsoft.com/office/officeart/2005/8/layout/pyramid1"/>
    <dgm:cxn modelId="{D9EDCF59-5A0C-654C-AB29-B0AF2B425C76}" type="presParOf" srcId="{027513A4-12D2-EB42-A0D6-AE60E714F1C7}" destId="{8AC10A9A-4AB3-A447-ADCD-93173440E431}" srcOrd="1" destOrd="0" presId="urn:microsoft.com/office/officeart/2005/8/layout/pyramid1"/>
    <dgm:cxn modelId="{15C31B9E-AFF2-0040-B069-9444E5D8183A}" type="presParOf" srcId="{D41E873D-79A1-6340-8925-F6856FD4077E}" destId="{987B1F41-409D-6541-AF3E-5A02D706E007}" srcOrd="1" destOrd="0" presId="urn:microsoft.com/office/officeart/2005/8/layout/pyramid1"/>
    <dgm:cxn modelId="{4F64ABC8-48F8-7845-BF76-94485A479F9D}" type="presParOf" srcId="{987B1F41-409D-6541-AF3E-5A02D706E007}" destId="{E409D622-DF8F-5D4C-8594-D0C90A875357}" srcOrd="0" destOrd="0" presId="urn:microsoft.com/office/officeart/2005/8/layout/pyramid1"/>
    <dgm:cxn modelId="{444D31BD-8099-424C-B57B-A6A72E175023}" type="presParOf" srcId="{987B1F41-409D-6541-AF3E-5A02D706E007}" destId="{93A2FB86-764E-8F43-828B-8E6C3A8ACC98}" srcOrd="1" destOrd="0" presId="urn:microsoft.com/office/officeart/2005/8/layout/pyramid1"/>
    <dgm:cxn modelId="{DED8DA74-2B92-C449-A6F8-BFA3F59BC667}" type="presParOf" srcId="{D41E873D-79A1-6340-8925-F6856FD4077E}" destId="{BECFF74A-F005-904A-93FB-EB647EF6903C}" srcOrd="2" destOrd="0" presId="urn:microsoft.com/office/officeart/2005/8/layout/pyramid1"/>
    <dgm:cxn modelId="{FCB74C51-3AA3-0A47-AA7F-18013AC5FA3E}" type="presParOf" srcId="{BECFF74A-F005-904A-93FB-EB647EF6903C}" destId="{8B218F61-A26F-8D47-B536-09DD111730EA}" srcOrd="0" destOrd="0" presId="urn:microsoft.com/office/officeart/2005/8/layout/pyramid1"/>
    <dgm:cxn modelId="{F19F2031-40FB-BA4E-A78D-107C46EAEAFF}" type="presParOf" srcId="{BECFF74A-F005-904A-93FB-EB647EF6903C}" destId="{42BE2D49-E589-DB41-ACAB-F5B5B9ABD2E3}" srcOrd="1" destOrd="0" presId="urn:microsoft.com/office/officeart/2005/8/layout/pyramid1"/>
    <dgm:cxn modelId="{A7E0BE44-1719-A447-B17E-4050D0455C29}" type="presParOf" srcId="{D41E873D-79A1-6340-8925-F6856FD4077E}" destId="{B83121E8-D89F-1640-B7DE-808E271E91E5}" srcOrd="3" destOrd="0" presId="urn:microsoft.com/office/officeart/2005/8/layout/pyramid1"/>
    <dgm:cxn modelId="{AF981810-B861-DD42-A34A-161AC2B01C76}" type="presParOf" srcId="{B83121E8-D89F-1640-B7DE-808E271E91E5}" destId="{05938A6B-3C95-574B-AF7E-97E4A3C528D6}" srcOrd="0" destOrd="0" presId="urn:microsoft.com/office/officeart/2005/8/layout/pyramid1"/>
    <dgm:cxn modelId="{050DB16E-9C6F-034C-903A-AF62F0D3AF73}" type="presParOf" srcId="{B83121E8-D89F-1640-B7DE-808E271E91E5}" destId="{36F23C04-15EA-464F-9E41-7161FEA510DC}"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F211F-5F6B-4449-BE9A-9EFEB9384157}">
      <dsp:nvSpPr>
        <dsp:cNvPr id="0" name=""/>
        <dsp:cNvSpPr/>
      </dsp:nvSpPr>
      <dsp:spPr>
        <a:xfrm>
          <a:off x="2727457" y="0"/>
          <a:ext cx="1818304" cy="1132405"/>
        </a:xfrm>
        <a:prstGeom prst="trapezoid">
          <a:avLst>
            <a:gd name="adj" fmla="val 80285"/>
          </a:avLst>
        </a:prstGeom>
        <a:gradFill rotWithShape="0">
          <a:gsLst>
            <a:gs pos="0">
              <a:schemeClr val="accent4">
                <a:hueOff val="0"/>
                <a:satOff val="0"/>
                <a:lumOff val="0"/>
                <a:alphaOff val="0"/>
                <a:shade val="40000"/>
                <a:alpha val="100000"/>
                <a:satMod val="150000"/>
                <a:lumMod val="100000"/>
              </a:schemeClr>
            </a:gs>
            <a:gs pos="100000">
              <a:schemeClr val="accent4">
                <a:hueOff val="0"/>
                <a:satOff val="0"/>
                <a:lumOff val="0"/>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en-US" sz="1800" kern="1200" dirty="0" smtClean="0"/>
            <a:t/>
          </a:r>
          <a:br>
            <a:rPr lang="en-US" sz="1800" kern="1200" dirty="0" smtClean="0"/>
          </a:br>
          <a:r>
            <a:rPr lang="en-US" sz="1800" b="1" kern="1200" dirty="0" smtClean="0"/>
            <a:t>Band</a:t>
          </a:r>
        </a:p>
        <a:p>
          <a:pPr lvl="0" algn="ctr" defTabSz="800100" rtl="0">
            <a:lnSpc>
              <a:spcPct val="90000"/>
            </a:lnSpc>
            <a:spcBef>
              <a:spcPct val="0"/>
            </a:spcBef>
            <a:spcAft>
              <a:spcPct val="35000"/>
            </a:spcAft>
          </a:pPr>
          <a:r>
            <a:rPr lang="en-US" sz="1600" kern="1200" dirty="0" smtClean="0"/>
            <a:t>6</a:t>
          </a:r>
          <a:r>
            <a:rPr lang="en-US" sz="1600" kern="1200" baseline="30000" dirty="0" smtClean="0"/>
            <a:t>th+ </a:t>
          </a:r>
          <a:r>
            <a:rPr lang="en-US" sz="1600" kern="1200" dirty="0" smtClean="0"/>
            <a:t>Grade</a:t>
          </a:r>
          <a:endParaRPr lang="en-US" sz="1600" kern="1200" dirty="0"/>
        </a:p>
      </dsp:txBody>
      <dsp:txXfrm>
        <a:off x="2727457" y="0"/>
        <a:ext cx="1818304" cy="1132405"/>
      </dsp:txXfrm>
    </dsp:sp>
    <dsp:sp modelId="{E409D622-DF8F-5D4C-8594-D0C90A875357}">
      <dsp:nvSpPr>
        <dsp:cNvPr id="0" name=""/>
        <dsp:cNvSpPr/>
      </dsp:nvSpPr>
      <dsp:spPr>
        <a:xfrm>
          <a:off x="1818304" y="1132405"/>
          <a:ext cx="3636609" cy="1132405"/>
        </a:xfrm>
        <a:prstGeom prst="trapezoid">
          <a:avLst>
            <a:gd name="adj" fmla="val 80285"/>
          </a:avLst>
        </a:prstGeom>
        <a:gradFill rotWithShape="0">
          <a:gsLst>
            <a:gs pos="0">
              <a:schemeClr val="accent4">
                <a:hueOff val="-2757287"/>
                <a:satOff val="15482"/>
                <a:lumOff val="-719"/>
                <a:alphaOff val="0"/>
                <a:shade val="40000"/>
                <a:alpha val="100000"/>
                <a:satMod val="150000"/>
                <a:lumMod val="100000"/>
              </a:schemeClr>
            </a:gs>
            <a:gs pos="100000">
              <a:schemeClr val="accent4">
                <a:hueOff val="-2757287"/>
                <a:satOff val="15482"/>
                <a:lumOff val="-719"/>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pBone / pTrumpet</a:t>
          </a:r>
          <a:r>
            <a:rPr lang="en-US" sz="1800" kern="1200" dirty="0" smtClean="0"/>
            <a:t/>
          </a:r>
          <a:br>
            <a:rPr lang="en-US" sz="1800" kern="1200" dirty="0" smtClean="0"/>
          </a:br>
          <a:r>
            <a:rPr lang="en-US" sz="1600" kern="1200" dirty="0" smtClean="0"/>
            <a:t>4</a:t>
          </a:r>
          <a:r>
            <a:rPr lang="en-US" sz="1600" kern="1200" baseline="30000" dirty="0" smtClean="0"/>
            <a:t>th </a:t>
          </a:r>
          <a:r>
            <a:rPr lang="en-US" sz="1600" kern="1200" dirty="0" smtClean="0"/>
            <a:t>– 6</a:t>
          </a:r>
          <a:r>
            <a:rPr lang="en-US" sz="1600" kern="1200" baseline="30000" dirty="0" smtClean="0"/>
            <a:t>th</a:t>
          </a:r>
          <a:r>
            <a:rPr lang="en-US" sz="1600" kern="1200" dirty="0" smtClean="0"/>
            <a:t> Grade (12.2m)</a:t>
          </a:r>
          <a:endParaRPr lang="en-US" sz="1600" kern="1200" dirty="0"/>
        </a:p>
      </dsp:txBody>
      <dsp:txXfrm>
        <a:off x="2454711" y="1132405"/>
        <a:ext cx="2363796" cy="1132405"/>
      </dsp:txXfrm>
    </dsp:sp>
    <dsp:sp modelId="{8B218F61-A26F-8D47-B536-09DD111730EA}">
      <dsp:nvSpPr>
        <dsp:cNvPr id="0" name=""/>
        <dsp:cNvSpPr/>
      </dsp:nvSpPr>
      <dsp:spPr>
        <a:xfrm>
          <a:off x="909152" y="2264810"/>
          <a:ext cx="5454914" cy="1132405"/>
        </a:xfrm>
        <a:prstGeom prst="trapezoid">
          <a:avLst>
            <a:gd name="adj" fmla="val 80285"/>
          </a:avLst>
        </a:prstGeom>
        <a:gradFill rotWithShape="0">
          <a:gsLst>
            <a:gs pos="0">
              <a:schemeClr val="accent4">
                <a:hueOff val="-5514574"/>
                <a:satOff val="30963"/>
                <a:lumOff val="-1437"/>
                <a:alphaOff val="0"/>
                <a:shade val="40000"/>
                <a:alpha val="100000"/>
                <a:satMod val="150000"/>
                <a:lumMod val="100000"/>
              </a:schemeClr>
            </a:gs>
            <a:gs pos="100000">
              <a:schemeClr val="accent4">
                <a:hueOff val="-5514574"/>
                <a:satOff val="30963"/>
                <a:lumOff val="-1437"/>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t>pBone mini / </a:t>
          </a:r>
          <a:r>
            <a:rPr lang="en-US" sz="1800" b="1" kern="1200" dirty="0" err="1" smtClean="0"/>
            <a:t>pCornet</a:t>
          </a:r>
          <a:r>
            <a:rPr lang="en-US" sz="1800" b="1" kern="1200" dirty="0" smtClean="0"/>
            <a:t> </a:t>
          </a:r>
          <a:r>
            <a:rPr lang="en-US" sz="1800" kern="1200" dirty="0" smtClean="0"/>
            <a:t/>
          </a:r>
          <a:br>
            <a:rPr lang="en-US" sz="1800" kern="1200" dirty="0" smtClean="0"/>
          </a:br>
          <a:r>
            <a:rPr lang="en-US" sz="1600" kern="1200" dirty="0" smtClean="0"/>
            <a:t>1</a:t>
          </a:r>
          <a:r>
            <a:rPr lang="en-US" sz="1600" kern="1200" baseline="30000" dirty="0" smtClean="0"/>
            <a:t>st</a:t>
          </a:r>
          <a:r>
            <a:rPr lang="en-US" sz="1600" kern="1200" dirty="0" smtClean="0"/>
            <a:t> – 3</a:t>
          </a:r>
          <a:r>
            <a:rPr lang="en-US" sz="1600" kern="1200" baseline="30000" dirty="0" smtClean="0"/>
            <a:t>rd</a:t>
          </a:r>
          <a:r>
            <a:rPr lang="en-US" sz="1600" kern="1200" dirty="0" smtClean="0"/>
            <a:t> Grade (12.3m)</a:t>
          </a:r>
          <a:endParaRPr lang="en-US" sz="1600" kern="1200" dirty="0"/>
        </a:p>
      </dsp:txBody>
      <dsp:txXfrm>
        <a:off x="1863762" y="2264810"/>
        <a:ext cx="3545694" cy="1132405"/>
      </dsp:txXfrm>
    </dsp:sp>
    <dsp:sp modelId="{05938A6B-3C95-574B-AF7E-97E4A3C528D6}">
      <dsp:nvSpPr>
        <dsp:cNvPr id="0" name=""/>
        <dsp:cNvSpPr/>
      </dsp:nvSpPr>
      <dsp:spPr>
        <a:xfrm>
          <a:off x="0" y="3397215"/>
          <a:ext cx="7273219" cy="1132405"/>
        </a:xfrm>
        <a:prstGeom prst="trapezoid">
          <a:avLst>
            <a:gd name="adj" fmla="val 80285"/>
          </a:avLst>
        </a:prstGeom>
        <a:gradFill rotWithShape="0">
          <a:gsLst>
            <a:gs pos="0">
              <a:schemeClr val="accent4">
                <a:hueOff val="-8271860"/>
                <a:satOff val="46445"/>
                <a:lumOff val="-2156"/>
                <a:alphaOff val="0"/>
                <a:shade val="40000"/>
                <a:alpha val="100000"/>
                <a:satMod val="150000"/>
                <a:lumMod val="100000"/>
              </a:schemeClr>
            </a:gs>
            <a:gs pos="100000">
              <a:schemeClr val="accent4">
                <a:hueOff val="-8271860"/>
                <a:satOff val="46445"/>
                <a:lumOff val="-2156"/>
                <a:alphaOff val="0"/>
                <a:tint val="70000"/>
                <a:shade val="100000"/>
                <a:alpha val="100000"/>
                <a:satMod val="200000"/>
                <a:lumMod val="100000"/>
              </a:schemeClr>
            </a:gs>
          </a:gsLst>
          <a:lin ang="5400000" scaled="1"/>
        </a:gradFill>
        <a:ln>
          <a:noFill/>
        </a:ln>
        <a:effectLst>
          <a:innerShdw blurRad="50800" dist="25400" dir="13500000">
            <a:srgbClr val="FFFFFF">
              <a:alpha val="75000"/>
            </a:srgbClr>
          </a:innerShdw>
          <a:outerShdw blurRad="63500" dist="25400" dir="5400000" rotWithShape="0">
            <a:srgbClr val="808080">
              <a:alpha val="7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err="1" smtClean="0"/>
            <a:t>pBuzz</a:t>
          </a:r>
          <a:r>
            <a:rPr lang="en-US" sz="2000" kern="1200" dirty="0" smtClean="0"/>
            <a:t/>
          </a:r>
          <a:br>
            <a:rPr lang="en-US" sz="2000" kern="1200" dirty="0" smtClean="0"/>
          </a:br>
          <a:r>
            <a:rPr lang="en-US" sz="1800" kern="1200" dirty="0" smtClean="0"/>
            <a:t>Pre – K (8.8m)</a:t>
          </a:r>
          <a:endParaRPr lang="en-US" sz="1800" kern="1200" dirty="0"/>
        </a:p>
      </dsp:txBody>
      <dsp:txXfrm>
        <a:off x="1272813" y="3397215"/>
        <a:ext cx="4727592" cy="113240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730D1F-3CF2-084B-AFC6-D4888E335850}" type="datetimeFigureOut">
              <a:rPr lang="en-US" smtClean="0"/>
              <a:t>7/21/17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59902E4-4DCA-C84F-9654-1F04E18A6B45}" type="slidenum">
              <a:rPr lang="en-US" smtClean="0"/>
              <a:t>‹#›</a:t>
            </a:fld>
            <a:endParaRPr lang="en-US"/>
          </a:p>
        </p:txBody>
      </p:sp>
    </p:spTree>
    <p:extLst>
      <p:ext uri="{BB962C8B-B14F-4D97-AF65-F5344CB8AC3E}">
        <p14:creationId xmlns:p14="http://schemas.microsoft.com/office/powerpoint/2010/main" val="9483523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F672F7-1F5E-D846-8542-EA56232AE055}" type="datetimeFigureOut">
              <a:rPr lang="en-US" smtClean="0"/>
              <a:t>7/21/17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CBAEA-28A4-564D-A5B1-EC7E042DE4D3}" type="slidenum">
              <a:rPr lang="en-US" smtClean="0"/>
              <a:t>‹#›</a:t>
            </a:fld>
            <a:endParaRPr lang="en-US"/>
          </a:p>
        </p:txBody>
      </p:sp>
    </p:spTree>
    <p:extLst>
      <p:ext uri="{BB962C8B-B14F-4D97-AF65-F5344CB8AC3E}">
        <p14:creationId xmlns:p14="http://schemas.microsoft.com/office/powerpoint/2010/main" val="289447269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CBAEA-28A4-564D-A5B1-EC7E042DE4D3}" type="slidenum">
              <a:rPr lang="en-US" smtClean="0"/>
              <a:t>1</a:t>
            </a:fld>
            <a:endParaRPr lang="en-US"/>
          </a:p>
        </p:txBody>
      </p:sp>
    </p:spTree>
    <p:extLst>
      <p:ext uri="{BB962C8B-B14F-4D97-AF65-F5344CB8AC3E}">
        <p14:creationId xmlns:p14="http://schemas.microsoft.com/office/powerpoint/2010/main" val="227399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11</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12</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13</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Bulk</a:t>
            </a:r>
            <a:r>
              <a:rPr lang="en-US" baseline="0" dirty="0" smtClean="0"/>
              <a:t> discount opportunities</a:t>
            </a:r>
          </a:p>
          <a:p>
            <a:r>
              <a:rPr lang="en-US" baseline="0" dirty="0" smtClean="0"/>
              <a:t>Leads with teachers, school districts</a:t>
            </a:r>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14</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make great instruments – that utilize the benefits of plastic</a:t>
            </a:r>
          </a:p>
          <a:p>
            <a:pPr lvl="1"/>
            <a:r>
              <a:rPr lang="en-US" dirty="0" smtClean="0"/>
              <a:t>We don</a:t>
            </a:r>
            <a:r>
              <a:rPr lang="fr-FR" dirty="0" smtClean="0"/>
              <a:t>’</a:t>
            </a:r>
            <a:r>
              <a:rPr lang="en-US" dirty="0" smtClean="0"/>
              <a:t>t copy brass – it is made in a completely different way</a:t>
            </a:r>
          </a:p>
          <a:p>
            <a:pPr lvl="1"/>
            <a:r>
              <a:rPr lang="en-US" dirty="0" smtClean="0"/>
              <a:t>As teachers and players ourselves we understand the needs of customers</a:t>
            </a:r>
          </a:p>
          <a:p>
            <a:r>
              <a:rPr lang="en-US" dirty="0" smtClean="0"/>
              <a:t>We offer the best quality rates of any supplier to Conn-Selmer</a:t>
            </a:r>
          </a:p>
          <a:p>
            <a:pPr lvl="1"/>
            <a:r>
              <a:rPr lang="en-US" dirty="0" smtClean="0"/>
              <a:t>Our products just work out of the box</a:t>
            </a:r>
          </a:p>
          <a:p>
            <a:pPr lvl="1"/>
            <a:r>
              <a:rPr lang="en-US" dirty="0" smtClean="0"/>
              <a:t>We won’t stop working until our customers are completely satisfied</a:t>
            </a:r>
          </a:p>
          <a:p>
            <a:r>
              <a:rPr lang="en-US" dirty="0" smtClean="0"/>
              <a:t>We provide outstanding customer support based in the UK</a:t>
            </a:r>
          </a:p>
          <a:p>
            <a:pPr lvl="1"/>
            <a:r>
              <a:rPr lang="en-US" dirty="0" smtClean="0"/>
              <a:t>Exclusively staffed by musicians who understand</a:t>
            </a:r>
          </a:p>
          <a:p>
            <a:pPr lvl="1"/>
            <a:r>
              <a:rPr lang="en-US" dirty="0" smtClean="0"/>
              <a:t>80% of our customers would recommend our service to others (</a:t>
            </a:r>
            <a:r>
              <a:rPr lang="en-US" dirty="0" err="1" smtClean="0"/>
              <a:t>Amazon.com</a:t>
            </a:r>
            <a:r>
              <a:rPr lang="en-US" dirty="0" smtClean="0"/>
              <a:t> 64%, Netflix 54%, Apple 72%)</a:t>
            </a:r>
          </a:p>
          <a:p>
            <a:r>
              <a:rPr lang="en-US" dirty="0" smtClean="0"/>
              <a:t>We offer educational resources and inspirational content to our community of over 80k people and growing daily</a:t>
            </a:r>
          </a:p>
          <a:p>
            <a:pPr lvl="1"/>
            <a:r>
              <a:rPr lang="en-US" dirty="0" smtClean="0"/>
              <a:t>We support our brand with global marketing initiatives </a:t>
            </a:r>
          </a:p>
          <a:p>
            <a:r>
              <a:rPr lang="en-US" dirty="0" smtClean="0"/>
              <a:t>We </a:t>
            </a:r>
            <a:r>
              <a:rPr lang="en-GB" dirty="0" smtClean="0"/>
              <a:t>collaborate and support </a:t>
            </a:r>
            <a:r>
              <a:rPr lang="en-US" dirty="0" smtClean="0"/>
              <a:t>our dealers</a:t>
            </a:r>
          </a:p>
          <a:p>
            <a:pPr lvl="1"/>
            <a:r>
              <a:rPr lang="en-US" dirty="0" smtClean="0"/>
              <a:t>we don</a:t>
            </a:r>
            <a:r>
              <a:rPr lang="fr-FR" dirty="0" smtClean="0"/>
              <a:t>’</a:t>
            </a:r>
            <a:r>
              <a:rPr lang="en-US" dirty="0" smtClean="0"/>
              <a:t>t compete with them</a:t>
            </a:r>
          </a:p>
          <a:p>
            <a:pPr lvl="0"/>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16</a:t>
            </a:fld>
            <a:endParaRPr lang="en-US"/>
          </a:p>
        </p:txBody>
      </p:sp>
    </p:spTree>
    <p:extLst>
      <p:ext uri="{BB962C8B-B14F-4D97-AF65-F5344CB8AC3E}">
        <p14:creationId xmlns:p14="http://schemas.microsoft.com/office/powerpoint/2010/main" val="3837603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Bulk</a:t>
            </a:r>
            <a:r>
              <a:rPr lang="en-US" baseline="0" dirty="0" smtClean="0"/>
              <a:t> discount opportunities</a:t>
            </a:r>
          </a:p>
          <a:p>
            <a:r>
              <a:rPr lang="en-US" baseline="0" dirty="0" smtClean="0"/>
              <a:t>Leads with teachers, school districts</a:t>
            </a:r>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18</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Bulk</a:t>
            </a:r>
            <a:r>
              <a:rPr lang="en-US" baseline="0" dirty="0" smtClean="0"/>
              <a:t> discount opportunities</a:t>
            </a:r>
          </a:p>
          <a:p>
            <a:r>
              <a:rPr lang="en-US" baseline="0" dirty="0" smtClean="0"/>
              <a:t>Leads with teachers, school districts</a:t>
            </a:r>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19</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Bulk</a:t>
            </a:r>
            <a:r>
              <a:rPr lang="en-US" baseline="0" dirty="0" smtClean="0"/>
              <a:t> discount opportunities</a:t>
            </a:r>
          </a:p>
          <a:p>
            <a:r>
              <a:rPr lang="en-US" baseline="0" dirty="0" smtClean="0"/>
              <a:t>Leads with teachers, school districts</a:t>
            </a:r>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20</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21</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Bulk</a:t>
            </a:r>
            <a:r>
              <a:rPr lang="en-US" baseline="0" dirty="0" smtClean="0"/>
              <a:t> discount opportunities</a:t>
            </a:r>
          </a:p>
          <a:p>
            <a:r>
              <a:rPr lang="en-US" baseline="0" dirty="0" smtClean="0"/>
              <a:t>Leads with teachers, school districts</a:t>
            </a:r>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22</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Foundation for Youth Music,</a:t>
            </a:r>
            <a:r>
              <a:rPr lang="en-US" baseline="0" dirty="0" smtClean="0"/>
              <a:t> funded by the UK Government, declared the trombone to be an “endangered species”</a:t>
            </a:r>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2</a:t>
            </a:fld>
            <a:endParaRPr lang="en-US"/>
          </a:p>
        </p:txBody>
      </p:sp>
    </p:spTree>
    <p:extLst>
      <p:ext uri="{BB962C8B-B14F-4D97-AF65-F5344CB8AC3E}">
        <p14:creationId xmlns:p14="http://schemas.microsoft.com/office/powerpoint/2010/main" val="2913480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23</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24</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Foundation for Youth Music,</a:t>
            </a:r>
            <a:r>
              <a:rPr lang="en-US" baseline="0" dirty="0" smtClean="0"/>
              <a:t> funded by the UK Government, declared the trombone to be an “endangered species”</a:t>
            </a:r>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31</a:t>
            </a:fld>
            <a:endParaRPr lang="en-US"/>
          </a:p>
        </p:txBody>
      </p:sp>
    </p:spTree>
    <p:extLst>
      <p:ext uri="{BB962C8B-B14F-4D97-AF65-F5344CB8AC3E}">
        <p14:creationId xmlns:p14="http://schemas.microsoft.com/office/powerpoint/2010/main" val="2913480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Foundation for Youth Music,</a:t>
            </a:r>
            <a:r>
              <a:rPr lang="en-US" baseline="0" dirty="0" smtClean="0"/>
              <a:t> funded by the UK Government, declared the trombone to be an “endangered species”</a:t>
            </a:r>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32</a:t>
            </a:fld>
            <a:endParaRPr lang="en-US"/>
          </a:p>
        </p:txBody>
      </p:sp>
    </p:spTree>
    <p:extLst>
      <p:ext uri="{BB962C8B-B14F-4D97-AF65-F5344CB8AC3E}">
        <p14:creationId xmlns:p14="http://schemas.microsoft.com/office/powerpoint/2010/main" val="2913480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Instruments which are light and easy to hold but also robust – suitable for the classroom environment</a:t>
            </a:r>
          </a:p>
          <a:p>
            <a:endParaRPr lang="en-US" dirty="0" smtClean="0"/>
          </a:p>
          <a:p>
            <a:r>
              <a:rPr lang="en-US" dirty="0" smtClean="0"/>
              <a:t>A unique and distinctive design which is respective of the heritage of the instrument – don</a:t>
            </a:r>
            <a:r>
              <a:rPr lang="fr-FR" dirty="0" smtClean="0"/>
              <a:t>’</a:t>
            </a:r>
            <a:r>
              <a:rPr lang="en-US" dirty="0" smtClean="0"/>
              <a:t>t copy or replace brass</a:t>
            </a:r>
          </a:p>
          <a:p>
            <a:endParaRPr lang="en-US" dirty="0" smtClean="0"/>
          </a:p>
          <a:p>
            <a:r>
              <a:rPr lang="en-US" dirty="0" smtClean="0"/>
              <a:t>An affordable alternative that gives opportunity to those that can’t afford a (decent!) brass instrument </a:t>
            </a:r>
          </a:p>
          <a:p>
            <a:endParaRPr lang="en-US" dirty="0" smtClean="0"/>
          </a:p>
          <a:p>
            <a:r>
              <a:rPr lang="en-US" dirty="0" smtClean="0"/>
              <a:t>Something which is fun to play and can be multi-purpose</a:t>
            </a:r>
          </a:p>
          <a:p>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35</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Foundation for Youth Music,</a:t>
            </a:r>
            <a:r>
              <a:rPr lang="en-US" baseline="0" dirty="0" smtClean="0"/>
              <a:t> funded by the UK Government, declared the trombone to be an “endangered species”</a:t>
            </a:r>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3</a:t>
            </a:fld>
            <a:endParaRPr lang="en-US"/>
          </a:p>
        </p:txBody>
      </p:sp>
    </p:spTree>
    <p:extLst>
      <p:ext uri="{BB962C8B-B14F-4D97-AF65-F5344CB8AC3E}">
        <p14:creationId xmlns:p14="http://schemas.microsoft.com/office/powerpoint/2010/main" val="2913480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4</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started in 2007, as teachers and players we were also our customers - </a:t>
            </a:r>
            <a:r>
              <a:rPr lang="en-US" dirty="0" err="1" smtClean="0"/>
              <a:t>evenso</a:t>
            </a:r>
            <a:r>
              <a:rPr lang="en-US" dirty="0" smtClean="0"/>
              <a:t> we spent a lot of time talking to friends and colleagues in the music world:</a:t>
            </a:r>
          </a:p>
          <a:p>
            <a:endParaRPr lang="en-US" dirty="0" smtClean="0"/>
          </a:p>
          <a:p>
            <a:r>
              <a:rPr lang="en-US" dirty="0" smtClean="0"/>
              <a:t>Instruments which are light and easy to hold but also robust – suitable for the classroom environment</a:t>
            </a:r>
          </a:p>
          <a:p>
            <a:endParaRPr lang="en-US" dirty="0" smtClean="0"/>
          </a:p>
          <a:p>
            <a:r>
              <a:rPr lang="en-US" dirty="0" smtClean="0"/>
              <a:t>A unique and distinctive design which is respective of the heritage of the instrument – don</a:t>
            </a:r>
            <a:r>
              <a:rPr lang="fr-FR" dirty="0" smtClean="0"/>
              <a:t>’</a:t>
            </a:r>
            <a:r>
              <a:rPr lang="en-US" dirty="0" smtClean="0"/>
              <a:t>t copy or replace brass</a:t>
            </a:r>
          </a:p>
          <a:p>
            <a:endParaRPr lang="en-US" dirty="0" smtClean="0"/>
          </a:p>
          <a:p>
            <a:r>
              <a:rPr lang="en-US" dirty="0" smtClean="0"/>
              <a:t>An affordable alternative that gives opportunity to those that can’t afford a (decent!) brass instrument </a:t>
            </a:r>
          </a:p>
          <a:p>
            <a:endParaRPr lang="en-US" dirty="0" smtClean="0"/>
          </a:p>
          <a:p>
            <a:r>
              <a:rPr lang="en-US" dirty="0" smtClean="0"/>
              <a:t>Something which is fun to play and can be multi-purpose</a:t>
            </a:r>
          </a:p>
          <a:p>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5</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started in 2007, as teachers and players we were also our customers - </a:t>
            </a:r>
            <a:r>
              <a:rPr lang="en-US" dirty="0" err="1" smtClean="0"/>
              <a:t>evenso</a:t>
            </a:r>
            <a:r>
              <a:rPr lang="en-US" dirty="0" smtClean="0"/>
              <a:t> we spent a lot of time talking to friends and colleagues in the music world:</a:t>
            </a:r>
          </a:p>
          <a:p>
            <a:endParaRPr lang="en-US" dirty="0" smtClean="0"/>
          </a:p>
          <a:p>
            <a:r>
              <a:rPr lang="en-US" dirty="0" smtClean="0"/>
              <a:t>Instruments which are light and easy to hold but also robust – suitable for the classroom environment</a:t>
            </a:r>
          </a:p>
          <a:p>
            <a:endParaRPr lang="en-US" dirty="0" smtClean="0"/>
          </a:p>
          <a:p>
            <a:r>
              <a:rPr lang="en-US" dirty="0" smtClean="0"/>
              <a:t>A unique and distinctive design which is respective of the heritage of the instrument – don</a:t>
            </a:r>
            <a:r>
              <a:rPr lang="fr-FR" dirty="0" smtClean="0"/>
              <a:t>’</a:t>
            </a:r>
            <a:r>
              <a:rPr lang="en-US" dirty="0" smtClean="0"/>
              <a:t>t copy or replace brass</a:t>
            </a:r>
          </a:p>
          <a:p>
            <a:endParaRPr lang="en-US" dirty="0" smtClean="0"/>
          </a:p>
          <a:p>
            <a:r>
              <a:rPr lang="en-US" dirty="0" smtClean="0"/>
              <a:t>An affordable alternative that gives opportunity to those that can’t afford a (decent!) brass instrument </a:t>
            </a:r>
          </a:p>
          <a:p>
            <a:endParaRPr lang="en-US" dirty="0" smtClean="0"/>
          </a:p>
          <a:p>
            <a:r>
              <a:rPr lang="en-US" dirty="0" smtClean="0"/>
              <a:t>Something which is fun to play and can be multi-purpose</a:t>
            </a:r>
          </a:p>
          <a:p>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6</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started in 2007, as teachers and players we were also our customers - </a:t>
            </a:r>
            <a:r>
              <a:rPr lang="en-US" dirty="0" err="1" smtClean="0"/>
              <a:t>evenso</a:t>
            </a:r>
            <a:r>
              <a:rPr lang="en-US" dirty="0" smtClean="0"/>
              <a:t> we spent a lot of time talking to friends and colleagues in the music world:</a:t>
            </a:r>
          </a:p>
          <a:p>
            <a:endParaRPr lang="en-US" dirty="0" smtClean="0"/>
          </a:p>
          <a:p>
            <a:r>
              <a:rPr lang="en-US" dirty="0" smtClean="0"/>
              <a:t>Instruments which are light and easy to hold but also robust – suitable for the classroom environment</a:t>
            </a:r>
          </a:p>
          <a:p>
            <a:endParaRPr lang="en-US" dirty="0" smtClean="0"/>
          </a:p>
          <a:p>
            <a:r>
              <a:rPr lang="en-US" dirty="0" smtClean="0"/>
              <a:t>A unique and distinctive design which is respective of the heritage of the instrument – don</a:t>
            </a:r>
            <a:r>
              <a:rPr lang="fr-FR" dirty="0" smtClean="0"/>
              <a:t>’</a:t>
            </a:r>
            <a:r>
              <a:rPr lang="en-US" dirty="0" smtClean="0"/>
              <a:t>t copy or replace brass</a:t>
            </a:r>
          </a:p>
          <a:p>
            <a:endParaRPr lang="en-US" dirty="0" smtClean="0"/>
          </a:p>
          <a:p>
            <a:r>
              <a:rPr lang="en-US" dirty="0" smtClean="0"/>
              <a:t>An affordable alternative that gives opportunity to those that can’t afford a (decent!) brass instrument </a:t>
            </a:r>
          </a:p>
          <a:p>
            <a:endParaRPr lang="en-US" dirty="0" smtClean="0"/>
          </a:p>
          <a:p>
            <a:r>
              <a:rPr lang="en-US" dirty="0" smtClean="0"/>
              <a:t>Something which is fun to play and can be multi-purpose</a:t>
            </a:r>
          </a:p>
          <a:p>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7</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started in 2007, as teachers and players we were also our customers - </a:t>
            </a:r>
            <a:r>
              <a:rPr lang="en-US" dirty="0" err="1" smtClean="0"/>
              <a:t>evenso</a:t>
            </a:r>
            <a:r>
              <a:rPr lang="en-US" dirty="0" smtClean="0"/>
              <a:t> we spent a lot of time talking to friends and colleagues in the music world:</a:t>
            </a:r>
          </a:p>
          <a:p>
            <a:endParaRPr lang="en-US" dirty="0" smtClean="0"/>
          </a:p>
          <a:p>
            <a:r>
              <a:rPr lang="en-US" dirty="0" smtClean="0"/>
              <a:t>Instruments which are light and easy to hold but also robust – suitable for the classroom environment</a:t>
            </a:r>
          </a:p>
          <a:p>
            <a:endParaRPr lang="en-US" dirty="0" smtClean="0"/>
          </a:p>
          <a:p>
            <a:r>
              <a:rPr lang="en-US" dirty="0" smtClean="0"/>
              <a:t>A unique and distinctive design which is respective of the heritage of the instrument – don</a:t>
            </a:r>
            <a:r>
              <a:rPr lang="fr-FR" dirty="0" smtClean="0"/>
              <a:t>’</a:t>
            </a:r>
            <a:r>
              <a:rPr lang="en-US" dirty="0" smtClean="0"/>
              <a:t>t copy or replace brass</a:t>
            </a:r>
          </a:p>
          <a:p>
            <a:endParaRPr lang="en-US" dirty="0" smtClean="0"/>
          </a:p>
          <a:p>
            <a:r>
              <a:rPr lang="en-US" dirty="0" smtClean="0"/>
              <a:t>An affordable alternative that gives opportunity to those that can’t afford a (decent!) brass instrument </a:t>
            </a:r>
          </a:p>
          <a:p>
            <a:endParaRPr lang="en-US" dirty="0" smtClean="0"/>
          </a:p>
          <a:p>
            <a:r>
              <a:rPr lang="en-US" dirty="0" smtClean="0"/>
              <a:t>Something which is fun to play and can be multi-purpose</a:t>
            </a:r>
          </a:p>
          <a:p>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8</a:t>
            </a:fld>
            <a:endParaRPr lang="en-US"/>
          </a:p>
        </p:txBody>
      </p:sp>
    </p:spTree>
    <p:extLst>
      <p:ext uri="{BB962C8B-B14F-4D97-AF65-F5344CB8AC3E}">
        <p14:creationId xmlns:p14="http://schemas.microsoft.com/office/powerpoint/2010/main" val="13222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CBAEA-28A4-564D-A5B1-EC7E042DE4D3}" type="slidenum">
              <a:rPr lang="en-US" smtClean="0"/>
              <a:t>9</a:t>
            </a:fld>
            <a:endParaRPr lang="en-US"/>
          </a:p>
        </p:txBody>
      </p:sp>
    </p:spTree>
    <p:extLst>
      <p:ext uri="{BB962C8B-B14F-4D97-AF65-F5344CB8AC3E}">
        <p14:creationId xmlns:p14="http://schemas.microsoft.com/office/powerpoint/2010/main" val="13222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GB"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a:p>
        </p:txBody>
      </p:sp>
      <p:sp>
        <p:nvSpPr>
          <p:cNvPr id="4" name="Date Placeholder 3"/>
          <p:cNvSpPr>
            <a:spLocks noGrp="1"/>
          </p:cNvSpPr>
          <p:nvPr>
            <p:ph type="dt" sz="half" idx="10"/>
          </p:nvPr>
        </p:nvSpPr>
        <p:spPr>
          <a:xfrm>
            <a:off x="4800600" y="6425640"/>
            <a:ext cx="1232647" cy="365125"/>
          </a:xfrm>
          <a:prstGeom prst="rect">
            <a:avLst/>
          </a:prstGeom>
        </p:spPr>
        <p:txBody>
          <a:bodyPr/>
          <a:lstStyle>
            <a:lvl1pPr algn="l">
              <a:defRPr/>
            </a:lvl1pPr>
          </a:lstStyle>
          <a:p>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US" smtClean="0"/>
              <a:t>pBone l pTrumpet I pBuzz </a:t>
            </a:r>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GB" smtClean="0"/>
              <a:t>Click to edit Master title style</a:t>
            </a:r>
            <a:endParaRPr/>
          </a:p>
        </p:txBody>
      </p:sp>
      <p:sp>
        <p:nvSpPr>
          <p:cNvPr id="5" name="Date Placeholder 4"/>
          <p:cNvSpPr>
            <a:spLocks noGrp="1"/>
          </p:cNvSpPr>
          <p:nvPr>
            <p:ph type="dt" sz="half" idx="10"/>
          </p:nvPr>
        </p:nvSpPr>
        <p:spPr>
          <a:xfrm>
            <a:off x="6795247" y="6423585"/>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pBone l pTrumpet I pBuzz </a:t>
            </a:r>
            <a:endParaRPr lang="en-US"/>
          </a:p>
        </p:txBody>
      </p:sp>
      <p:sp>
        <p:nvSpPr>
          <p:cNvPr id="7" name="Slide Number Placeholder 6"/>
          <p:cNvSpPr>
            <a:spLocks noGrp="1"/>
          </p:cNvSpPr>
          <p:nvPr>
            <p:ph type="sldNum" sz="quarter" idx="12"/>
          </p:nvPr>
        </p:nvSpPr>
        <p:spPr/>
        <p:txBody>
          <a:bodyPr/>
          <a:lstStyle/>
          <a:p>
            <a:fld id="{62D0F819-3FCE-504B-89E4-F8A98D775D7E}"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GB" smtClean="0"/>
              <a:t>Click to edit Master title style</a:t>
            </a:r>
            <a:endParaRPr/>
          </a:p>
        </p:txBody>
      </p:sp>
      <p:sp>
        <p:nvSpPr>
          <p:cNvPr id="3" name="Date Placeholder 2"/>
          <p:cNvSpPr>
            <a:spLocks noGrp="1"/>
          </p:cNvSpPr>
          <p:nvPr>
            <p:ph type="dt" sz="half" idx="10"/>
          </p:nvPr>
        </p:nvSpPr>
        <p:spPr>
          <a:xfrm>
            <a:off x="6795247" y="6423585"/>
            <a:ext cx="21336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r>
              <a:rPr lang="en-US" smtClean="0"/>
              <a:t>pBone l pTrumpet I pBuzz </a:t>
            </a:r>
            <a:endParaRPr lang="en-US"/>
          </a:p>
        </p:txBody>
      </p:sp>
      <p:sp>
        <p:nvSpPr>
          <p:cNvPr id="5" name="Slide Number Placeholder 4"/>
          <p:cNvSpPr>
            <a:spLocks noGrp="1"/>
          </p:cNvSpPr>
          <p:nvPr>
            <p:ph type="sldNum" sz="quarter" idx="12"/>
          </p:nvPr>
        </p:nvSpPr>
        <p:spPr/>
        <p:txBody>
          <a:bodyPr/>
          <a:lstStyle/>
          <a:p>
            <a:fld id="{62D0F819-3FCE-504B-89E4-F8A98D775D7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a:xfrm>
            <a:off x="6795247" y="6423585"/>
            <a:ext cx="21336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r>
              <a:rPr lang="en-US" smtClean="0"/>
              <a:t>pBone l pTrumpet I pBuzz </a:t>
            </a:r>
            <a:endParaRPr lang="en-US"/>
          </a:p>
        </p:txBody>
      </p:sp>
      <p:sp>
        <p:nvSpPr>
          <p:cNvPr id="4" name="Slide Number Placeholder 3"/>
          <p:cNvSpPr>
            <a:spLocks noGrp="1"/>
          </p:cNvSpPr>
          <p:nvPr>
            <p:ph type="sldNum" sz="quarter" idx="12"/>
          </p:nvPr>
        </p:nvSpPr>
        <p:spPr/>
        <p:txBody>
          <a:bodyPr/>
          <a:lstStyle/>
          <a:p>
            <a:fld id="{62D0F819-3FCE-504B-89E4-F8A98D775D7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GB"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7391399" y="6423585"/>
            <a:ext cx="1537447" cy="365125"/>
          </a:xfrm>
          <a:prstGeom prst="rect">
            <a:avLst/>
          </a:prstGeom>
        </p:spPr>
        <p:txBody>
          <a:bodyPr/>
          <a:lstStyle/>
          <a:p>
            <a:endParaRPr lang="en-US"/>
          </a:p>
        </p:txBody>
      </p:sp>
      <p:sp>
        <p:nvSpPr>
          <p:cNvPr id="6" name="Footer Placeholder 5"/>
          <p:cNvSpPr>
            <a:spLocks noGrp="1"/>
          </p:cNvSpPr>
          <p:nvPr>
            <p:ph type="ftr" sz="quarter" idx="11"/>
          </p:nvPr>
        </p:nvSpPr>
        <p:spPr>
          <a:xfrm>
            <a:off x="3859305" y="6423585"/>
            <a:ext cx="3316941" cy="365125"/>
          </a:xfrm>
        </p:spPr>
        <p:txBody>
          <a:bodyPr/>
          <a:lstStyle/>
          <a:p>
            <a:r>
              <a:rPr lang="en-US" smtClean="0"/>
              <a:t>pBone l pTrumpet I pBuzz </a:t>
            </a:r>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GB"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7391399" y="6423585"/>
            <a:ext cx="1537447" cy="365125"/>
          </a:xfrm>
          <a:prstGeom prst="rect">
            <a:avLst/>
          </a:prstGeom>
        </p:spPr>
        <p:txBody>
          <a:bodyPr/>
          <a:lstStyle/>
          <a:p>
            <a:endParaRPr lang="en-US"/>
          </a:p>
        </p:txBody>
      </p:sp>
      <p:sp>
        <p:nvSpPr>
          <p:cNvPr id="6" name="Footer Placeholder 5"/>
          <p:cNvSpPr>
            <a:spLocks noGrp="1"/>
          </p:cNvSpPr>
          <p:nvPr>
            <p:ph type="ftr" sz="quarter" idx="11"/>
          </p:nvPr>
        </p:nvSpPr>
        <p:spPr>
          <a:xfrm>
            <a:off x="4191000" y="6423585"/>
            <a:ext cx="3005138" cy="365125"/>
          </a:xfrm>
        </p:spPr>
        <p:txBody>
          <a:bodyPr/>
          <a:lstStyle/>
          <a:p>
            <a:r>
              <a:rPr lang="en-US" smtClean="0"/>
              <a:t>pBone l pTrumpet I pBuzz </a:t>
            </a:r>
            <a:endParaRPr lang="en-US"/>
          </a:p>
        </p:txBody>
      </p:sp>
      <p:sp>
        <p:nvSpPr>
          <p:cNvPr id="7" name="Slide Number Placeholder 6"/>
          <p:cNvSpPr>
            <a:spLocks noGrp="1"/>
          </p:cNvSpPr>
          <p:nvPr>
            <p:ph type="sldNum" sz="quarter" idx="12"/>
          </p:nvPr>
        </p:nvSpPr>
        <p:spPr/>
        <p:txBody>
          <a:bodyPr/>
          <a:lstStyle/>
          <a:p>
            <a:fld id="{62D0F819-3FCE-504B-89E4-F8A98D775D7E}"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GB"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6795247" y="6423585"/>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pBone l pTrumpet I pBuzz </a:t>
            </a:r>
            <a:endParaRPr lang="en-US"/>
          </a:p>
        </p:txBody>
      </p:sp>
      <p:sp>
        <p:nvSpPr>
          <p:cNvPr id="7" name="Slide Number Placeholder 6"/>
          <p:cNvSpPr>
            <a:spLocks noGrp="1"/>
          </p:cNvSpPr>
          <p:nvPr>
            <p:ph type="sldNum" sz="quarter" idx="12"/>
          </p:nvPr>
        </p:nvSpPr>
        <p:spPr/>
        <p:txBody>
          <a:bodyPr/>
          <a:lstStyle/>
          <a:p>
            <a:fld id="{62D0F819-3FCE-504B-89E4-F8A98D775D7E}"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GB"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5212262" y="6235607"/>
            <a:ext cx="1348398" cy="365125"/>
          </a:xfrm>
          <a:prstGeom prst="rect">
            <a:avLst/>
          </a:prstGeom>
        </p:spPr>
        <p:txBody>
          <a:bodyPr/>
          <a:lstStyle>
            <a:lvl1pPr>
              <a:defRPr>
                <a:solidFill>
                  <a:schemeClr val="bg1"/>
                </a:solidFill>
              </a:defRPr>
            </a:lvl1pPr>
          </a:lstStyle>
          <a:p>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r>
              <a:rPr lang="en-US" smtClean="0"/>
              <a:t>pBone l pTrumpet I pBuzz </a:t>
            </a:r>
            <a:endParaRPr lang="en-US"/>
          </a:p>
        </p:txBody>
      </p:sp>
      <p:sp>
        <p:nvSpPr>
          <p:cNvPr id="7" name="Slide Number Placeholder 6"/>
          <p:cNvSpPr>
            <a:spLocks noGrp="1"/>
          </p:cNvSpPr>
          <p:nvPr>
            <p:ph type="sldNum" sz="quarter" idx="12"/>
          </p:nvPr>
        </p:nvSpPr>
        <p:spPr/>
        <p:txBody>
          <a:bodyPr/>
          <a:lstStyle/>
          <a:p>
            <a:fld id="{62D0F819-3FCE-504B-89E4-F8A98D775D7E}"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GB"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GB" smtClean="0"/>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GB"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3048000" y="6235607"/>
            <a:ext cx="1348398" cy="365125"/>
          </a:xfrm>
          <a:prstGeom prst="rect">
            <a:avLst/>
          </a:prstGeom>
        </p:spPr>
        <p:txBody>
          <a:bodyPr/>
          <a:lstStyle>
            <a:lvl1pPr>
              <a:defRPr>
                <a:solidFill>
                  <a:schemeClr val="bg1"/>
                </a:solidFill>
              </a:defRPr>
            </a:lvl1pPr>
          </a:lstStyle>
          <a:p>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r>
              <a:rPr lang="en-US" smtClean="0"/>
              <a:t>pBone l pTrumpet I pBuzz </a:t>
            </a:r>
            <a:endParaRPr lang="en-US"/>
          </a:p>
        </p:txBody>
      </p:sp>
      <p:sp>
        <p:nvSpPr>
          <p:cNvPr id="7" name="Slide Number Placeholder 6"/>
          <p:cNvSpPr>
            <a:spLocks noGrp="1"/>
          </p:cNvSpPr>
          <p:nvPr>
            <p:ph type="sldNum" sz="quarter" idx="12"/>
          </p:nvPr>
        </p:nvSpPr>
        <p:spPr/>
        <p:txBody>
          <a:bodyPr/>
          <a:lstStyle/>
          <a:p>
            <a:fld id="{62D0F819-3FCE-504B-89E4-F8A98D775D7E}"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GB"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GB"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GB"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GB"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7391399" y="6423585"/>
            <a:ext cx="1537447" cy="365125"/>
          </a:xfrm>
          <a:prstGeom prst="rect">
            <a:avLst/>
          </a:prstGeom>
        </p:spPr>
        <p:txBody>
          <a:bodyPr/>
          <a:lstStyle/>
          <a:p>
            <a:endParaRPr lang="en-US"/>
          </a:p>
        </p:txBody>
      </p:sp>
      <p:sp>
        <p:nvSpPr>
          <p:cNvPr id="6" name="Footer Placeholder 5"/>
          <p:cNvSpPr>
            <a:spLocks noGrp="1"/>
          </p:cNvSpPr>
          <p:nvPr>
            <p:ph type="ftr" sz="quarter" idx="11"/>
          </p:nvPr>
        </p:nvSpPr>
        <p:spPr>
          <a:xfrm>
            <a:off x="4191000" y="6423585"/>
            <a:ext cx="3005138" cy="365125"/>
          </a:xfrm>
        </p:spPr>
        <p:txBody>
          <a:bodyPr/>
          <a:lstStyle/>
          <a:p>
            <a:r>
              <a:rPr lang="en-US" smtClean="0"/>
              <a:t>pBone l pTrumpet I pBuzz </a:t>
            </a:r>
            <a:endParaRPr lang="en-US"/>
          </a:p>
        </p:txBody>
      </p:sp>
      <p:sp>
        <p:nvSpPr>
          <p:cNvPr id="7" name="Slide Number Placeholder 6"/>
          <p:cNvSpPr>
            <a:spLocks noGrp="1"/>
          </p:cNvSpPr>
          <p:nvPr>
            <p:ph type="sldNum" sz="quarter" idx="12"/>
          </p:nvPr>
        </p:nvSpPr>
        <p:spPr/>
        <p:txBody>
          <a:bodyPr/>
          <a:lstStyle/>
          <a:p>
            <a:fld id="{62D0F819-3FCE-504B-89E4-F8A98D775D7E}"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GB"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GB" smtClean="0"/>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GB"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a:xfrm>
            <a:off x="6795247" y="6423585"/>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pBone l pTrumpet I pBuzz </a:t>
            </a:r>
            <a:endParaRPr lang="en-US"/>
          </a:p>
        </p:txBody>
      </p:sp>
      <p:sp>
        <p:nvSpPr>
          <p:cNvPr id="6" name="Slide Number Placeholder 5"/>
          <p:cNvSpPr>
            <a:spLocks noGrp="1"/>
          </p:cNvSpPr>
          <p:nvPr>
            <p:ph type="sldNum" sz="quarter" idx="12"/>
          </p:nvPr>
        </p:nvSpPr>
        <p:spPr/>
        <p:txBody>
          <a:bodyPr/>
          <a:lstStyle/>
          <a:p>
            <a:fld id="{62D0F819-3FCE-504B-89E4-F8A98D775D7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7530353" y="0"/>
            <a:ext cx="1613647" cy="989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53639" y="469488"/>
            <a:ext cx="7556313" cy="1116106"/>
          </a:xfrm>
        </p:spPr>
        <p:txBody>
          <a:bodyPr/>
          <a:lstStyle/>
          <a:p>
            <a:r>
              <a:rPr lang="en-GB" dirty="0" smtClean="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dirty="0"/>
          </a:p>
        </p:txBody>
      </p:sp>
      <p:sp>
        <p:nvSpPr>
          <p:cNvPr id="4" name="Date Placeholder 3"/>
          <p:cNvSpPr>
            <a:spLocks noGrp="1"/>
          </p:cNvSpPr>
          <p:nvPr>
            <p:ph type="dt" sz="half" idx="10"/>
          </p:nvPr>
        </p:nvSpPr>
        <p:spPr>
          <a:xfrm>
            <a:off x="6795247" y="6423585"/>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1542826" y="6400650"/>
            <a:ext cx="2709134" cy="365125"/>
          </a:xfrm>
        </p:spPr>
        <p:txBody>
          <a:bodyPr anchor="t"/>
          <a:lstStyle/>
          <a:p>
            <a:r>
              <a:rPr lang="en-US" smtClean="0"/>
              <a:t>pBone l pTrumpet I pBuzz </a:t>
            </a:r>
            <a:endParaRPr lang="en-US" dirty="0"/>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GB"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a:xfrm>
            <a:off x="6795247" y="6423585"/>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smtClean="0"/>
              <a:t>pBone l pTrumpet I pBuzz </a:t>
            </a:r>
            <a:endParaRPr lang="en-US"/>
          </a:p>
        </p:txBody>
      </p:sp>
      <p:sp>
        <p:nvSpPr>
          <p:cNvPr id="6" name="Slide Number Placeholder 5"/>
          <p:cNvSpPr>
            <a:spLocks noGrp="1"/>
          </p:cNvSpPr>
          <p:nvPr>
            <p:ph type="sldNum" sz="quarter" idx="12"/>
          </p:nvPr>
        </p:nvSpPr>
        <p:spPr/>
        <p:txBody>
          <a:bodyPr/>
          <a:lstStyle/>
          <a:p>
            <a:fld id="{62D0F819-3FCE-504B-89E4-F8A98D775D7E}"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pBone l pTrumpet I pBuzz </a:t>
            </a:r>
            <a:endParaRPr lang="en-US"/>
          </a:p>
        </p:txBody>
      </p:sp>
      <p:sp>
        <p:nvSpPr>
          <p:cNvPr id="6" name="Slide Number Placeholder 5"/>
          <p:cNvSpPr>
            <a:spLocks noGrp="1"/>
          </p:cNvSpPr>
          <p:nvPr>
            <p:ph type="sldNum" sz="quarter" idx="12"/>
          </p:nvPr>
        </p:nvSpPr>
        <p:spPr/>
        <p:txBody>
          <a:bodyPr/>
          <a:lstStyle/>
          <a:p>
            <a:fld id="{73FE1C34-EA66-9B40-8F4B-6B89850A1BFD}" type="slidenum">
              <a:rPr lang="en-US" smtClean="0"/>
              <a:t>‹#›</a:t>
            </a:fld>
            <a:endParaRPr lang="en-US"/>
          </a:p>
        </p:txBody>
      </p:sp>
    </p:spTree>
    <p:extLst>
      <p:ext uri="{BB962C8B-B14F-4D97-AF65-F5344CB8AC3E}">
        <p14:creationId xmlns:p14="http://schemas.microsoft.com/office/powerpoint/2010/main" val="152020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pBone l pTrumpet I pBuzz </a:t>
            </a:r>
            <a:endParaRPr lang="en-US"/>
          </a:p>
        </p:txBody>
      </p:sp>
      <p:sp>
        <p:nvSpPr>
          <p:cNvPr id="6" name="Slide Number Placeholder 5"/>
          <p:cNvSpPr>
            <a:spLocks noGrp="1"/>
          </p:cNvSpPr>
          <p:nvPr>
            <p:ph type="sldNum" sz="quarter" idx="12"/>
          </p:nvPr>
        </p:nvSpPr>
        <p:spPr/>
        <p:txBody>
          <a:bodyPr/>
          <a:lstStyle/>
          <a:p>
            <a:fld id="{73FE1C34-EA66-9B40-8F4B-6B89850A1BFD}" type="slidenum">
              <a:rPr lang="en-US" smtClean="0"/>
              <a:t>‹#›</a:t>
            </a:fld>
            <a:endParaRPr lang="en-US"/>
          </a:p>
        </p:txBody>
      </p:sp>
    </p:spTree>
    <p:extLst>
      <p:ext uri="{BB962C8B-B14F-4D97-AF65-F5344CB8AC3E}">
        <p14:creationId xmlns:p14="http://schemas.microsoft.com/office/powerpoint/2010/main" val="1550132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pBone l pTrumpet I pBuzz </a:t>
            </a:r>
            <a:endParaRPr lang="en-US"/>
          </a:p>
        </p:txBody>
      </p:sp>
      <p:sp>
        <p:nvSpPr>
          <p:cNvPr id="6" name="Slide Number Placeholder 5"/>
          <p:cNvSpPr>
            <a:spLocks noGrp="1"/>
          </p:cNvSpPr>
          <p:nvPr>
            <p:ph type="sldNum" sz="quarter" idx="12"/>
          </p:nvPr>
        </p:nvSpPr>
        <p:spPr/>
        <p:txBody>
          <a:bodyPr/>
          <a:lstStyle/>
          <a:p>
            <a:fld id="{73FE1C34-EA66-9B40-8F4B-6B89850A1BFD}" type="slidenum">
              <a:rPr lang="en-US" smtClean="0"/>
              <a:t>‹#›</a:t>
            </a:fld>
            <a:endParaRPr lang="en-US"/>
          </a:p>
        </p:txBody>
      </p:sp>
    </p:spTree>
    <p:extLst>
      <p:ext uri="{BB962C8B-B14F-4D97-AF65-F5344CB8AC3E}">
        <p14:creationId xmlns:p14="http://schemas.microsoft.com/office/powerpoint/2010/main" val="3233642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pBone l pTrumpet I pBuzz </a:t>
            </a:r>
            <a:endParaRPr lang="en-US"/>
          </a:p>
        </p:txBody>
      </p:sp>
      <p:sp>
        <p:nvSpPr>
          <p:cNvPr id="7" name="Slide Number Placeholder 6"/>
          <p:cNvSpPr>
            <a:spLocks noGrp="1"/>
          </p:cNvSpPr>
          <p:nvPr>
            <p:ph type="sldNum" sz="quarter" idx="12"/>
          </p:nvPr>
        </p:nvSpPr>
        <p:spPr/>
        <p:txBody>
          <a:bodyPr/>
          <a:lstStyle/>
          <a:p>
            <a:fld id="{73FE1C34-EA66-9B40-8F4B-6B89850A1BFD}" type="slidenum">
              <a:rPr lang="en-US" smtClean="0"/>
              <a:t>‹#›</a:t>
            </a:fld>
            <a:endParaRPr lang="en-US"/>
          </a:p>
        </p:txBody>
      </p:sp>
    </p:spTree>
    <p:extLst>
      <p:ext uri="{BB962C8B-B14F-4D97-AF65-F5344CB8AC3E}">
        <p14:creationId xmlns:p14="http://schemas.microsoft.com/office/powerpoint/2010/main" val="659111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pBone l pTrumpet I pBuzz </a:t>
            </a:r>
            <a:endParaRPr lang="en-US"/>
          </a:p>
        </p:txBody>
      </p:sp>
      <p:sp>
        <p:nvSpPr>
          <p:cNvPr id="9" name="Slide Number Placeholder 8"/>
          <p:cNvSpPr>
            <a:spLocks noGrp="1"/>
          </p:cNvSpPr>
          <p:nvPr>
            <p:ph type="sldNum" sz="quarter" idx="12"/>
          </p:nvPr>
        </p:nvSpPr>
        <p:spPr/>
        <p:txBody>
          <a:bodyPr/>
          <a:lstStyle/>
          <a:p>
            <a:fld id="{73FE1C34-EA66-9B40-8F4B-6B89850A1BFD}" type="slidenum">
              <a:rPr lang="en-US" smtClean="0"/>
              <a:t>‹#›</a:t>
            </a:fld>
            <a:endParaRPr lang="en-US"/>
          </a:p>
        </p:txBody>
      </p:sp>
    </p:spTree>
    <p:extLst>
      <p:ext uri="{BB962C8B-B14F-4D97-AF65-F5344CB8AC3E}">
        <p14:creationId xmlns:p14="http://schemas.microsoft.com/office/powerpoint/2010/main" val="1432680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pBone l pTrumpet I pBuzz </a:t>
            </a:r>
            <a:endParaRPr lang="en-US"/>
          </a:p>
        </p:txBody>
      </p:sp>
      <p:sp>
        <p:nvSpPr>
          <p:cNvPr id="5" name="Slide Number Placeholder 4"/>
          <p:cNvSpPr>
            <a:spLocks noGrp="1"/>
          </p:cNvSpPr>
          <p:nvPr>
            <p:ph type="sldNum" sz="quarter" idx="12"/>
          </p:nvPr>
        </p:nvSpPr>
        <p:spPr/>
        <p:txBody>
          <a:bodyPr/>
          <a:lstStyle/>
          <a:p>
            <a:fld id="{73FE1C34-EA66-9B40-8F4B-6B89850A1BFD}" type="slidenum">
              <a:rPr lang="en-US" smtClean="0"/>
              <a:t>‹#›</a:t>
            </a:fld>
            <a:endParaRPr lang="en-US"/>
          </a:p>
        </p:txBody>
      </p:sp>
    </p:spTree>
    <p:extLst>
      <p:ext uri="{BB962C8B-B14F-4D97-AF65-F5344CB8AC3E}">
        <p14:creationId xmlns:p14="http://schemas.microsoft.com/office/powerpoint/2010/main" val="909398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pBone l pTrumpet I pBuzz </a:t>
            </a:r>
            <a:endParaRPr lang="en-US"/>
          </a:p>
        </p:txBody>
      </p:sp>
      <p:sp>
        <p:nvSpPr>
          <p:cNvPr id="4" name="Slide Number Placeholder 3"/>
          <p:cNvSpPr>
            <a:spLocks noGrp="1"/>
          </p:cNvSpPr>
          <p:nvPr>
            <p:ph type="sldNum" sz="quarter" idx="12"/>
          </p:nvPr>
        </p:nvSpPr>
        <p:spPr/>
        <p:txBody>
          <a:bodyPr/>
          <a:lstStyle/>
          <a:p>
            <a:fld id="{73FE1C34-EA66-9B40-8F4B-6B89850A1BFD}" type="slidenum">
              <a:rPr lang="en-US" smtClean="0"/>
              <a:t>‹#›</a:t>
            </a:fld>
            <a:endParaRPr lang="en-US"/>
          </a:p>
        </p:txBody>
      </p:sp>
    </p:spTree>
    <p:extLst>
      <p:ext uri="{BB962C8B-B14F-4D97-AF65-F5344CB8AC3E}">
        <p14:creationId xmlns:p14="http://schemas.microsoft.com/office/powerpoint/2010/main" val="1176520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pBone l pTrumpet I pBuzz </a:t>
            </a:r>
            <a:endParaRPr lang="en-US"/>
          </a:p>
        </p:txBody>
      </p:sp>
      <p:sp>
        <p:nvSpPr>
          <p:cNvPr id="7" name="Slide Number Placeholder 6"/>
          <p:cNvSpPr>
            <a:spLocks noGrp="1"/>
          </p:cNvSpPr>
          <p:nvPr>
            <p:ph type="sldNum" sz="quarter" idx="12"/>
          </p:nvPr>
        </p:nvSpPr>
        <p:spPr/>
        <p:txBody>
          <a:bodyPr/>
          <a:lstStyle/>
          <a:p>
            <a:fld id="{73FE1C34-EA66-9B40-8F4B-6B89850A1BFD}" type="slidenum">
              <a:rPr lang="en-US" smtClean="0"/>
              <a:t>‹#›</a:t>
            </a:fld>
            <a:endParaRPr lang="en-US"/>
          </a:p>
        </p:txBody>
      </p:sp>
    </p:spTree>
    <p:extLst>
      <p:ext uri="{BB962C8B-B14F-4D97-AF65-F5344CB8AC3E}">
        <p14:creationId xmlns:p14="http://schemas.microsoft.com/office/powerpoint/2010/main" val="26389726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pBone l pTrumpet I pBuzz </a:t>
            </a:r>
            <a:endParaRPr lang="en-US"/>
          </a:p>
        </p:txBody>
      </p:sp>
      <p:sp>
        <p:nvSpPr>
          <p:cNvPr id="7" name="Slide Number Placeholder 6"/>
          <p:cNvSpPr>
            <a:spLocks noGrp="1"/>
          </p:cNvSpPr>
          <p:nvPr>
            <p:ph type="sldNum" sz="quarter" idx="12"/>
          </p:nvPr>
        </p:nvSpPr>
        <p:spPr/>
        <p:txBody>
          <a:bodyPr/>
          <a:lstStyle/>
          <a:p>
            <a:fld id="{73FE1C34-EA66-9B40-8F4B-6B89850A1BFD}" type="slidenum">
              <a:rPr lang="en-US" smtClean="0"/>
              <a:t>‹#›</a:t>
            </a:fld>
            <a:endParaRPr lang="en-US"/>
          </a:p>
        </p:txBody>
      </p:sp>
    </p:spTree>
    <p:extLst>
      <p:ext uri="{BB962C8B-B14F-4D97-AF65-F5344CB8AC3E}">
        <p14:creationId xmlns:p14="http://schemas.microsoft.com/office/powerpoint/2010/main" val="1855805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GB"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a:xfrm>
            <a:off x="6795247" y="6423585"/>
            <a:ext cx="2133600" cy="365125"/>
          </a:xfrm>
          <a:prstGeom prst="rect">
            <a:avLst/>
          </a:prstGeom>
        </p:spPr>
        <p:txBody>
          <a:bodyPr/>
          <a:lstStyle/>
          <a:p>
            <a:endParaRPr lang="en-US"/>
          </a:p>
        </p:txBody>
      </p:sp>
      <p:sp>
        <p:nvSpPr>
          <p:cNvPr id="5" name="Footer Placeholder 4"/>
          <p:cNvSpPr>
            <a:spLocks noGrp="1"/>
          </p:cNvSpPr>
          <p:nvPr>
            <p:ph type="ftr" sz="quarter" idx="11"/>
          </p:nvPr>
        </p:nvSpPr>
        <p:spPr/>
        <p:txBody>
          <a:bodyPr anchor="t"/>
          <a:lstStyle/>
          <a:p>
            <a:r>
              <a:rPr lang="en-US" smtClean="0"/>
              <a:t>pBone l pTrumpet I pBuzz </a:t>
            </a:r>
            <a:endParaRPr lang="en-US" dirty="0"/>
          </a:p>
        </p:txBody>
      </p:sp>
      <p:sp>
        <p:nvSpPr>
          <p:cNvPr id="6" name="Slide Number Placeholder 5"/>
          <p:cNvSpPr>
            <a:spLocks noGrp="1"/>
          </p:cNvSpPr>
          <p:nvPr>
            <p:ph type="sldNum" sz="quarter" idx="12"/>
          </p:nvPr>
        </p:nvSpPr>
        <p:spPr/>
        <p:txBody>
          <a:bodyPr/>
          <a:lstStyle/>
          <a:p>
            <a:fld id="{62D0F819-3FCE-504B-89E4-F8A98D775D7E}"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pBone l pTrumpet I pBuzz </a:t>
            </a:r>
            <a:endParaRPr lang="en-US"/>
          </a:p>
        </p:txBody>
      </p:sp>
      <p:sp>
        <p:nvSpPr>
          <p:cNvPr id="6" name="Slide Number Placeholder 5"/>
          <p:cNvSpPr>
            <a:spLocks noGrp="1"/>
          </p:cNvSpPr>
          <p:nvPr>
            <p:ph type="sldNum" sz="quarter" idx="12"/>
          </p:nvPr>
        </p:nvSpPr>
        <p:spPr/>
        <p:txBody>
          <a:bodyPr/>
          <a:lstStyle/>
          <a:p>
            <a:fld id="{73FE1C34-EA66-9B40-8F4B-6B89850A1BFD}" type="slidenum">
              <a:rPr lang="en-US" smtClean="0"/>
              <a:t>‹#›</a:t>
            </a:fld>
            <a:endParaRPr lang="en-US"/>
          </a:p>
        </p:txBody>
      </p:sp>
    </p:spTree>
    <p:extLst>
      <p:ext uri="{BB962C8B-B14F-4D97-AF65-F5344CB8AC3E}">
        <p14:creationId xmlns:p14="http://schemas.microsoft.com/office/powerpoint/2010/main" val="2590623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pBone l pTrumpet I pBuzz </a:t>
            </a:r>
            <a:endParaRPr lang="en-US"/>
          </a:p>
        </p:txBody>
      </p:sp>
      <p:sp>
        <p:nvSpPr>
          <p:cNvPr id="6" name="Slide Number Placeholder 5"/>
          <p:cNvSpPr>
            <a:spLocks noGrp="1"/>
          </p:cNvSpPr>
          <p:nvPr>
            <p:ph type="sldNum" sz="quarter" idx="12"/>
          </p:nvPr>
        </p:nvSpPr>
        <p:spPr/>
        <p:txBody>
          <a:bodyPr/>
          <a:lstStyle/>
          <a:p>
            <a:fld id="{73FE1C34-EA66-9B40-8F4B-6B89850A1BFD}" type="slidenum">
              <a:rPr lang="en-US" smtClean="0"/>
              <a:t>‹#›</a:t>
            </a:fld>
            <a:endParaRPr lang="en-US"/>
          </a:p>
        </p:txBody>
      </p:sp>
    </p:spTree>
    <p:extLst>
      <p:ext uri="{BB962C8B-B14F-4D97-AF65-F5344CB8AC3E}">
        <p14:creationId xmlns:p14="http://schemas.microsoft.com/office/powerpoint/2010/main" val="3723300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GB"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a:xfrm>
            <a:off x="4800600" y="6425640"/>
            <a:ext cx="1232647" cy="365125"/>
          </a:xfrm>
          <a:prstGeom prst="rect">
            <a:avLst/>
          </a:prstGeom>
        </p:spPr>
        <p:txBody>
          <a:bodyPr/>
          <a:lstStyle>
            <a:lvl1pPr algn="l">
              <a:defRPr/>
            </a:lvl1pPr>
          </a:lstStyle>
          <a:p>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r>
              <a:rPr lang="en-US" smtClean="0"/>
              <a:t>pBone l pTrumpet I pBuzz </a:t>
            </a:r>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GB"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GB"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GB"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GB"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658906" y="6248774"/>
            <a:ext cx="1474694" cy="365125"/>
          </a:xfrm>
          <a:prstGeom prst="rect">
            <a:avLst/>
          </a:prstGeom>
        </p:spPr>
        <p:txBody>
          <a:bodyPr/>
          <a:lstStyle>
            <a:lvl1pPr algn="l">
              <a:defRPr>
                <a:solidFill>
                  <a:schemeClr val="bg1"/>
                </a:solidFill>
              </a:defRPr>
            </a:lvl1pPr>
          </a:lstStyle>
          <a:p>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r>
              <a:rPr lang="en-US" smtClean="0"/>
              <a:t>pBone l pTrumpet I pBuzz </a:t>
            </a:r>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D7E63A33-8271-4DD0-9C48-789913D7C115}" type="slidenum">
              <a:rPr lang="en-US" smtClean="0"/>
              <a:pPr/>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a:xfrm>
            <a:off x="6795247" y="6423585"/>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pBone l pTrumpet I pBuzz </a:t>
            </a:r>
            <a:endParaRPr lang="en-US"/>
          </a:p>
        </p:txBody>
      </p:sp>
      <p:sp>
        <p:nvSpPr>
          <p:cNvPr id="7" name="Slide Number Placeholder 6"/>
          <p:cNvSpPr>
            <a:spLocks noGrp="1"/>
          </p:cNvSpPr>
          <p:nvPr>
            <p:ph type="sldNum" sz="quarter" idx="12"/>
          </p:nvPr>
        </p:nvSpPr>
        <p:spPr/>
        <p:txBody>
          <a:bodyPr/>
          <a:lstStyle/>
          <a:p>
            <a:fld id="{62D0F819-3FCE-504B-89E4-F8A98D775D7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GB"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7" name="Date Placeholder 6"/>
          <p:cNvSpPr>
            <a:spLocks noGrp="1"/>
          </p:cNvSpPr>
          <p:nvPr>
            <p:ph type="dt" sz="half" idx="10"/>
          </p:nvPr>
        </p:nvSpPr>
        <p:spPr>
          <a:xfrm>
            <a:off x="6795247" y="6423585"/>
            <a:ext cx="21336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r>
              <a:rPr lang="en-US" smtClean="0"/>
              <a:t>pBone l pTrumpet I pBuzz </a:t>
            </a:r>
            <a:endParaRPr lang="en-US"/>
          </a:p>
        </p:txBody>
      </p:sp>
      <p:sp>
        <p:nvSpPr>
          <p:cNvPr id="9" name="Slide Number Placeholder 8"/>
          <p:cNvSpPr>
            <a:spLocks noGrp="1"/>
          </p:cNvSpPr>
          <p:nvPr>
            <p:ph type="sldNum" sz="quarter" idx="12"/>
          </p:nvPr>
        </p:nvSpPr>
        <p:spPr/>
        <p:txBody>
          <a:bodyPr/>
          <a:lstStyle/>
          <a:p>
            <a:fld id="{62D0F819-3FCE-504B-89E4-F8A98D775D7E}"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a:xfrm>
            <a:off x="6795247" y="6423585"/>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pBone l pTrumpet I pBuzz </a:t>
            </a:r>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62D0F819-3FCE-504B-89E4-F8A98D775D7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a:xfrm>
            <a:off x="6795247" y="6423585"/>
            <a:ext cx="21336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smtClean="0"/>
              <a:t>pBone l pTrumpet I pBuzz </a:t>
            </a:r>
            <a:endParaRPr lang="en-US"/>
          </a:p>
        </p:txBody>
      </p:sp>
      <p:sp>
        <p:nvSpPr>
          <p:cNvPr id="7" name="Slide Number Placeholder 6"/>
          <p:cNvSpPr>
            <a:spLocks noGrp="1"/>
          </p:cNvSpPr>
          <p:nvPr>
            <p:ph type="sldNum" sz="quarter" idx="12"/>
          </p:nvPr>
        </p:nvSpPr>
        <p:spPr/>
        <p:txBody>
          <a:bodyPr/>
          <a:lstStyle/>
          <a:p>
            <a:fld id="{62D0F819-3FCE-504B-89E4-F8A98D775D7E}"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png"/><Relationship Id="rId23"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theme" Target="../theme/theme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GB" dirty="0" smtClean="0"/>
              <a:t>Click to edit Master title style</a:t>
            </a:r>
            <a:endParaRPr dirty="0"/>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r>
              <a:rPr lang="en-US" smtClean="0"/>
              <a:t>pBone l pTrumpet I pBuzz </a:t>
            </a:r>
            <a:endParaRPr lang="en-US" sz="1400" dirty="0"/>
          </a:p>
        </p:txBody>
      </p:sp>
      <p:sp>
        <p:nvSpPr>
          <p:cNvPr id="6" name="Slide Number Placeholder 5"/>
          <p:cNvSpPr>
            <a:spLocks noGrp="1"/>
          </p:cNvSpPr>
          <p:nvPr>
            <p:ph type="sldNum" sz="quarter" idx="4"/>
          </p:nvPr>
        </p:nvSpPr>
        <p:spPr>
          <a:xfrm>
            <a:off x="8305800" y="6241022"/>
            <a:ext cx="554038" cy="365125"/>
          </a:xfrm>
          <a:prstGeom prst="rect">
            <a:avLst/>
          </a:prstGeom>
        </p:spPr>
        <p:txBody>
          <a:bodyPr vert="horz" lIns="91440" tIns="45720" rIns="91440" bIns="45720" rtlCol="0" anchor="ctr"/>
          <a:lstStyle>
            <a:lvl1pPr algn="r">
              <a:defRPr sz="1400">
                <a:solidFill>
                  <a:schemeClr val="bg1"/>
                </a:solidFill>
              </a:defRPr>
            </a:lvl1pPr>
          </a:lstStyle>
          <a:p>
            <a:fld id="{62D0F819-3FCE-504B-89E4-F8A98D775D7E}" type="slidenum">
              <a:rPr lang="en-US" smtClean="0"/>
              <a:t>‹#›</a:t>
            </a:fld>
            <a:endParaRPr lang="en-US"/>
          </a:p>
        </p:txBody>
      </p:sp>
      <p:pic>
        <p:nvPicPr>
          <p:cNvPr id="9" name="Picture 8" descr="WMG Primary logo.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201706" y="6423585"/>
            <a:ext cx="1120697" cy="344830"/>
          </a:xfrm>
          <a:prstGeom prst="rect">
            <a:avLst/>
          </a:prstGeom>
        </p:spPr>
      </p:pic>
      <p:pic>
        <p:nvPicPr>
          <p:cNvPr id="4" name="Picture 3" descr="LKR_Wht_on_Blk-01.png"/>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8168547" y="5813257"/>
            <a:ext cx="975453" cy="975453"/>
          </a:xfrm>
          <a:prstGeom prst="rect">
            <a:avLst/>
          </a:prstGeom>
        </p:spPr>
      </p:pic>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 id="2147484092" r:id="rId12"/>
    <p:sldLayoutId id="2147484093" r:id="rId13"/>
    <p:sldLayoutId id="2147484094" r:id="rId14"/>
    <p:sldLayoutId id="2147484095" r:id="rId15"/>
    <p:sldLayoutId id="2147484096" r:id="rId16"/>
    <p:sldLayoutId id="2147484097" r:id="rId17"/>
    <p:sldLayoutId id="2147484098" r:id="rId18"/>
    <p:sldLayoutId id="2147484099" r:id="rId19"/>
    <p:sldLayoutId id="2147484100" r:id="rId20"/>
  </p:sldLayoutIdLst>
  <p:hf hdr="0" ftr="0" dt="0"/>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pBone l pTrumpet I pBuzz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E1C34-EA66-9B40-8F4B-6B89850A1BFD}" type="slidenum">
              <a:rPr lang="en-US" smtClean="0"/>
              <a:t>‹#›</a:t>
            </a:fld>
            <a:endParaRPr lang="en-US"/>
          </a:p>
        </p:txBody>
      </p:sp>
    </p:spTree>
    <p:extLst>
      <p:ext uri="{BB962C8B-B14F-4D97-AF65-F5344CB8AC3E}">
        <p14:creationId xmlns:p14="http://schemas.microsoft.com/office/powerpoint/2010/main" val="220418184"/>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chart" Target="../charts/chart1.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hyperlink" Target="mailto:Makemusicfun@warwickmusic.com" TargetMode="External"/><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30.jpe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5" Type="http://schemas.openxmlformats.org/officeDocument/2006/relationships/image" Target="../media/image53.jpe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package" Target="../embeddings/Microsoft_Word_Document1.docx"/><Relationship Id="rId7" Type="http://schemas.openxmlformats.org/officeDocument/2006/relationships/image" Target="../media/image56.emf"/><Relationship Id="rId8" Type="http://schemas.openxmlformats.org/officeDocument/2006/relationships/image" Target="../media/image6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jpeg"/><Relationship Id="rId6" Type="http://schemas.openxmlformats.org/officeDocument/2006/relationships/image" Target="../media/image9.jp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png"/><Relationship Id="rId5" Type="http://schemas.openxmlformats.org/officeDocument/2006/relationships/image" Target="../media/image14.jp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002" y="299428"/>
            <a:ext cx="4084359" cy="369332"/>
          </a:xfrm>
          <a:prstGeom prst="rect">
            <a:avLst/>
          </a:prstGeom>
          <a:noFill/>
        </p:spPr>
        <p:txBody>
          <a:bodyPr wrap="none" rtlCol="0">
            <a:spAutoFit/>
          </a:bodyPr>
          <a:lstStyle/>
          <a:p>
            <a:r>
              <a:rPr lang="en-US" b="1" dirty="0" err="1" smtClean="0"/>
              <a:t>pBuzz</a:t>
            </a:r>
            <a:r>
              <a:rPr lang="en-US" dirty="0" smtClean="0"/>
              <a:t> l </a:t>
            </a:r>
            <a:r>
              <a:rPr lang="en-US" b="1" dirty="0" smtClean="0"/>
              <a:t>pBone</a:t>
            </a:r>
            <a:r>
              <a:rPr lang="en-US" dirty="0" smtClean="0"/>
              <a:t> l </a:t>
            </a:r>
            <a:r>
              <a:rPr lang="en-US" b="1" dirty="0" smtClean="0"/>
              <a:t>pTrumpet</a:t>
            </a:r>
            <a:r>
              <a:rPr lang="en-US" dirty="0" smtClean="0"/>
              <a:t> l </a:t>
            </a:r>
            <a:r>
              <a:rPr lang="en-US" i="1" dirty="0" smtClean="0"/>
              <a:t>just play</a:t>
            </a:r>
            <a:r>
              <a:rPr lang="en-US" i="1" dirty="0"/>
              <a:t>!</a:t>
            </a:r>
          </a:p>
        </p:txBody>
      </p:sp>
      <p:pic>
        <p:nvPicPr>
          <p:cNvPr id="2" name="Picture 1" descr="Screen Shot 2016-10-18 at 17.53.40.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8712"/>
            <a:ext cx="9144000" cy="6056179"/>
          </a:xfrm>
          <a:prstGeom prst="rect">
            <a:avLst/>
          </a:prstGeom>
        </p:spPr>
      </p:pic>
    </p:spTree>
    <p:extLst>
      <p:ext uri="{BB962C8B-B14F-4D97-AF65-F5344CB8AC3E}">
        <p14:creationId xmlns:p14="http://schemas.microsoft.com/office/powerpoint/2010/main" val="93779687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428" y="617769"/>
            <a:ext cx="7556313" cy="1116106"/>
          </a:xfrm>
        </p:spPr>
        <p:txBody>
          <a:bodyPr/>
          <a:lstStyle/>
          <a:p>
            <a:r>
              <a:rPr lang="en-US" sz="3200" dirty="0" smtClean="0"/>
              <a:t>MakeMusicFun@warwickmusic.com</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224215"/>
            <a:ext cx="9185030" cy="3401777"/>
          </a:xfrm>
        </p:spPr>
      </p:pic>
      <p:sp>
        <p:nvSpPr>
          <p:cNvPr id="5" name="TextBox 4"/>
          <p:cNvSpPr txBox="1"/>
          <p:nvPr/>
        </p:nvSpPr>
        <p:spPr>
          <a:xfrm>
            <a:off x="7524750" y="81091"/>
            <a:ext cx="1635125" cy="923330"/>
          </a:xfrm>
          <a:prstGeom prst="rect">
            <a:avLst/>
          </a:prstGeom>
          <a:noFill/>
        </p:spPr>
        <p:txBody>
          <a:bodyPr wrap="square" rtlCol="0">
            <a:spAutoFit/>
          </a:bodyPr>
          <a:lstStyle/>
          <a:p>
            <a:pPr algn="ctr"/>
            <a:r>
              <a:rPr lang="en-US" dirty="0" smtClean="0">
                <a:solidFill>
                  <a:schemeClr val="bg1"/>
                </a:solidFill>
              </a:rPr>
              <a:t>Legacy of Products &amp; Brand</a:t>
            </a:r>
          </a:p>
        </p:txBody>
      </p:sp>
    </p:spTree>
    <p:extLst>
      <p:ext uri="{BB962C8B-B14F-4D97-AF65-F5344CB8AC3E}">
        <p14:creationId xmlns:p14="http://schemas.microsoft.com/office/powerpoint/2010/main" val="39846789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49112" y="124907"/>
            <a:ext cx="1604223" cy="369332"/>
          </a:xfrm>
          <a:prstGeom prst="rect">
            <a:avLst/>
          </a:prstGeom>
          <a:noFill/>
        </p:spPr>
        <p:txBody>
          <a:bodyPr wrap="square" rtlCol="0">
            <a:spAutoFit/>
          </a:bodyPr>
          <a:lstStyle/>
          <a:p>
            <a:endParaRPr lang="en-US" dirty="0" smtClean="0">
              <a:solidFill>
                <a:schemeClr val="bg1"/>
              </a:solidFill>
            </a:endParaRPr>
          </a:p>
        </p:txBody>
      </p:sp>
      <p:sp>
        <p:nvSpPr>
          <p:cNvPr id="12" name="TextBox 11"/>
          <p:cNvSpPr txBox="1"/>
          <p:nvPr/>
        </p:nvSpPr>
        <p:spPr>
          <a:xfrm>
            <a:off x="7524750" y="142876"/>
            <a:ext cx="1635125" cy="646331"/>
          </a:xfrm>
          <a:prstGeom prst="rect">
            <a:avLst/>
          </a:prstGeom>
          <a:noFill/>
        </p:spPr>
        <p:txBody>
          <a:bodyPr wrap="square" rtlCol="0">
            <a:spAutoFit/>
          </a:bodyPr>
          <a:lstStyle/>
          <a:p>
            <a:pPr algn="ctr"/>
            <a:r>
              <a:rPr lang="en-US" dirty="0" smtClean="0">
                <a:solidFill>
                  <a:schemeClr val="bg1"/>
                </a:solidFill>
              </a:rPr>
              <a:t>Winning </a:t>
            </a:r>
          </a:p>
          <a:p>
            <a:pPr algn="ctr"/>
            <a:r>
              <a:rPr lang="en-US" dirty="0" smtClean="0">
                <a:solidFill>
                  <a:schemeClr val="bg1"/>
                </a:solidFill>
              </a:rPr>
              <a:t>Scorecard </a:t>
            </a:r>
          </a:p>
        </p:txBody>
      </p:sp>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l="-2"/>
          <a:stretch/>
        </p:blipFill>
        <p:spPr>
          <a:xfrm>
            <a:off x="565375" y="1086735"/>
            <a:ext cx="3807610" cy="5152007"/>
          </a:xfrm>
          <a:prstGeom prst="rect">
            <a:avLst/>
          </a:prstGeom>
        </p:spPr>
      </p:pic>
      <p:sp>
        <p:nvSpPr>
          <p:cNvPr id="3" name="TextBox 2"/>
          <p:cNvSpPr txBox="1"/>
          <p:nvPr/>
        </p:nvSpPr>
        <p:spPr>
          <a:xfrm>
            <a:off x="4610742" y="508814"/>
            <a:ext cx="4533257" cy="5693866"/>
          </a:xfrm>
          <a:prstGeom prst="rect">
            <a:avLst/>
          </a:prstGeom>
          <a:noFill/>
        </p:spPr>
        <p:txBody>
          <a:bodyPr wrap="square" rtlCol="0">
            <a:spAutoFit/>
          </a:bodyPr>
          <a:lstStyle/>
          <a:p>
            <a:r>
              <a:rPr lang="en-US" sz="16600" b="1" dirty="0" smtClean="0"/>
              <a:t>3</a:t>
            </a:r>
            <a:r>
              <a:rPr lang="en-US" sz="16600" dirty="0" smtClean="0"/>
              <a:t> </a:t>
            </a:r>
            <a:r>
              <a:rPr lang="en-US" sz="4000" b="1" dirty="0" err="1" smtClean="0"/>
              <a:t>pBones</a:t>
            </a:r>
            <a:r>
              <a:rPr lang="en-US" sz="3200" dirty="0" smtClean="0"/>
              <a:t> Every Hour for </a:t>
            </a:r>
          </a:p>
          <a:p>
            <a:r>
              <a:rPr lang="en-US" sz="16600" b="1" dirty="0" smtClean="0"/>
              <a:t>5</a:t>
            </a:r>
            <a:r>
              <a:rPr lang="en-US" sz="3200" dirty="0" smtClean="0"/>
              <a:t> Years</a:t>
            </a:r>
            <a:endParaRPr lang="en-US" sz="3200" dirty="0"/>
          </a:p>
        </p:txBody>
      </p:sp>
      <p:sp>
        <p:nvSpPr>
          <p:cNvPr id="5" name="TextBox 4"/>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11</a:t>
            </a:fld>
            <a:endParaRPr lang="en-US" sz="1200" dirty="0"/>
          </a:p>
        </p:txBody>
      </p:sp>
    </p:spTree>
    <p:extLst>
      <p:ext uri="{BB962C8B-B14F-4D97-AF65-F5344CB8AC3E}">
        <p14:creationId xmlns:p14="http://schemas.microsoft.com/office/powerpoint/2010/main" val="14120436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49112" y="124907"/>
            <a:ext cx="1604223" cy="369332"/>
          </a:xfrm>
          <a:prstGeom prst="rect">
            <a:avLst/>
          </a:prstGeom>
          <a:noFill/>
        </p:spPr>
        <p:txBody>
          <a:bodyPr wrap="square" rtlCol="0">
            <a:spAutoFit/>
          </a:bodyPr>
          <a:lstStyle/>
          <a:p>
            <a:endParaRPr lang="en-US" dirty="0" smtClean="0">
              <a:solidFill>
                <a:schemeClr val="bg1"/>
              </a:solidFill>
            </a:endParaRPr>
          </a:p>
        </p:txBody>
      </p:sp>
      <p:sp>
        <p:nvSpPr>
          <p:cNvPr id="12" name="TextBox 11"/>
          <p:cNvSpPr txBox="1"/>
          <p:nvPr/>
        </p:nvSpPr>
        <p:spPr>
          <a:xfrm>
            <a:off x="7524750" y="142876"/>
            <a:ext cx="1635125" cy="646331"/>
          </a:xfrm>
          <a:prstGeom prst="rect">
            <a:avLst/>
          </a:prstGeom>
          <a:noFill/>
        </p:spPr>
        <p:txBody>
          <a:bodyPr wrap="square" rtlCol="0">
            <a:spAutoFit/>
          </a:bodyPr>
          <a:lstStyle/>
          <a:p>
            <a:pPr algn="ctr"/>
            <a:r>
              <a:rPr lang="en-US" dirty="0" smtClean="0">
                <a:solidFill>
                  <a:schemeClr val="bg1"/>
                </a:solidFill>
              </a:rPr>
              <a:t>Winning </a:t>
            </a:r>
          </a:p>
          <a:p>
            <a:pPr algn="ctr"/>
            <a:r>
              <a:rPr lang="en-US" dirty="0" smtClean="0">
                <a:solidFill>
                  <a:schemeClr val="bg1"/>
                </a:solidFill>
              </a:rPr>
              <a:t>Scorecard </a:t>
            </a:r>
          </a:p>
        </p:txBody>
      </p:sp>
      <p:sp>
        <p:nvSpPr>
          <p:cNvPr id="3" name="TextBox 2"/>
          <p:cNvSpPr txBox="1"/>
          <p:nvPr/>
        </p:nvSpPr>
        <p:spPr>
          <a:xfrm>
            <a:off x="3989364" y="1332530"/>
            <a:ext cx="4971756" cy="4909036"/>
          </a:xfrm>
          <a:prstGeom prst="rect">
            <a:avLst/>
          </a:prstGeom>
          <a:noFill/>
        </p:spPr>
        <p:txBody>
          <a:bodyPr wrap="square" rtlCol="0">
            <a:spAutoFit/>
          </a:bodyPr>
          <a:lstStyle/>
          <a:p>
            <a:r>
              <a:rPr lang="en-US" sz="11500" b="1" dirty="0" smtClean="0"/>
              <a:t>1.5 </a:t>
            </a:r>
            <a:r>
              <a:rPr lang="en-US" sz="3600" b="1" dirty="0" err="1" smtClean="0"/>
              <a:t>pTrumpet</a:t>
            </a:r>
            <a:endParaRPr lang="en-US" sz="3600" b="1" dirty="0" smtClean="0"/>
          </a:p>
          <a:p>
            <a:r>
              <a:rPr lang="en-US" sz="3200" dirty="0" smtClean="0"/>
              <a:t>Every Hour for </a:t>
            </a:r>
          </a:p>
          <a:p>
            <a:r>
              <a:rPr lang="en-US" sz="16600" b="1" dirty="0" smtClean="0"/>
              <a:t>2 </a:t>
            </a:r>
            <a:r>
              <a:rPr lang="en-US" sz="3200" dirty="0" smtClean="0"/>
              <a:t>Years</a:t>
            </a:r>
            <a:endParaRPr lang="en-US" sz="3200" dirty="0"/>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8484" y="595116"/>
            <a:ext cx="3230880" cy="5667768"/>
          </a:xfrm>
          <a:prstGeom prst="rect">
            <a:avLst/>
          </a:prstGeom>
        </p:spPr>
      </p:pic>
      <p:sp>
        <p:nvSpPr>
          <p:cNvPr id="6" name="TextBox 5"/>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12</a:t>
            </a:fld>
            <a:endParaRPr lang="en-US" sz="1200" dirty="0"/>
          </a:p>
        </p:txBody>
      </p:sp>
    </p:spTree>
    <p:extLst>
      <p:ext uri="{BB962C8B-B14F-4D97-AF65-F5344CB8AC3E}">
        <p14:creationId xmlns:p14="http://schemas.microsoft.com/office/powerpoint/2010/main" val="17302860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49112" y="124907"/>
            <a:ext cx="1604223" cy="369332"/>
          </a:xfrm>
          <a:prstGeom prst="rect">
            <a:avLst/>
          </a:prstGeom>
          <a:noFill/>
        </p:spPr>
        <p:txBody>
          <a:bodyPr wrap="square" rtlCol="0">
            <a:spAutoFit/>
          </a:bodyPr>
          <a:lstStyle/>
          <a:p>
            <a:endParaRPr lang="en-US" dirty="0" smtClean="0">
              <a:solidFill>
                <a:schemeClr val="bg1"/>
              </a:solidFill>
            </a:endParaRPr>
          </a:p>
        </p:txBody>
      </p:sp>
      <p:sp>
        <p:nvSpPr>
          <p:cNvPr id="12" name="TextBox 11"/>
          <p:cNvSpPr txBox="1"/>
          <p:nvPr/>
        </p:nvSpPr>
        <p:spPr>
          <a:xfrm>
            <a:off x="7524750" y="142876"/>
            <a:ext cx="1635125" cy="646331"/>
          </a:xfrm>
          <a:prstGeom prst="rect">
            <a:avLst/>
          </a:prstGeom>
          <a:noFill/>
        </p:spPr>
        <p:txBody>
          <a:bodyPr wrap="square" rtlCol="0">
            <a:spAutoFit/>
          </a:bodyPr>
          <a:lstStyle/>
          <a:p>
            <a:pPr algn="ctr"/>
            <a:r>
              <a:rPr lang="en-US" dirty="0" smtClean="0">
                <a:solidFill>
                  <a:schemeClr val="bg1"/>
                </a:solidFill>
              </a:rPr>
              <a:t>Winning </a:t>
            </a:r>
          </a:p>
          <a:p>
            <a:pPr algn="ctr"/>
            <a:r>
              <a:rPr lang="en-US" dirty="0" smtClean="0">
                <a:solidFill>
                  <a:schemeClr val="bg1"/>
                </a:solidFill>
              </a:rPr>
              <a:t>Scorecard </a:t>
            </a:r>
          </a:p>
        </p:txBody>
      </p:sp>
      <p:sp>
        <p:nvSpPr>
          <p:cNvPr id="3" name="TextBox 2"/>
          <p:cNvSpPr txBox="1"/>
          <p:nvPr/>
        </p:nvSpPr>
        <p:spPr>
          <a:xfrm>
            <a:off x="4202186" y="789207"/>
            <a:ext cx="4667494" cy="5693866"/>
          </a:xfrm>
          <a:prstGeom prst="rect">
            <a:avLst/>
          </a:prstGeom>
          <a:noFill/>
        </p:spPr>
        <p:txBody>
          <a:bodyPr wrap="square" rtlCol="0">
            <a:spAutoFit/>
          </a:bodyPr>
          <a:lstStyle/>
          <a:p>
            <a:r>
              <a:rPr lang="en-US" sz="16600" b="1" dirty="0" smtClean="0"/>
              <a:t>3 </a:t>
            </a:r>
            <a:r>
              <a:rPr lang="en-US" sz="7200" b="1" dirty="0" err="1" smtClean="0"/>
              <a:t>pBuzz</a:t>
            </a:r>
            <a:endParaRPr lang="en-US" sz="3200" dirty="0" smtClean="0"/>
          </a:p>
          <a:p>
            <a:r>
              <a:rPr lang="en-US" sz="3200" dirty="0" smtClean="0"/>
              <a:t>Every Hour for </a:t>
            </a:r>
          </a:p>
          <a:p>
            <a:r>
              <a:rPr lang="en-US" sz="16600" b="1" dirty="0"/>
              <a:t>9</a:t>
            </a:r>
            <a:r>
              <a:rPr lang="en-US" sz="16600" b="1" dirty="0" smtClean="0"/>
              <a:t> </a:t>
            </a:r>
            <a:r>
              <a:rPr lang="en-US" sz="3200" dirty="0" smtClean="0"/>
              <a:t>Month</a:t>
            </a:r>
            <a:endParaRPr lang="en-US" sz="3200" dirty="0"/>
          </a:p>
        </p:txBody>
      </p:sp>
      <p:pic>
        <p:nvPicPr>
          <p:cNvPr id="11" name="Picture 10" descr="pbuzz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3699" y="795701"/>
            <a:ext cx="1700795" cy="5050866"/>
          </a:xfrm>
          <a:prstGeom prst="rect">
            <a:avLst/>
          </a:prstGeom>
        </p:spPr>
      </p:pic>
      <p:pic>
        <p:nvPicPr>
          <p:cNvPr id="13" name="Picture 12" descr="pbuzz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17659" y="795701"/>
            <a:ext cx="1700795" cy="5050866"/>
          </a:xfrm>
          <a:prstGeom prst="rect">
            <a:avLst/>
          </a:prstGeom>
        </p:spPr>
      </p:pic>
      <p:pic>
        <p:nvPicPr>
          <p:cNvPr id="14" name="Picture 13" descr="pbuzz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06379" y="795701"/>
            <a:ext cx="1700795" cy="5050866"/>
          </a:xfrm>
          <a:prstGeom prst="rect">
            <a:avLst/>
          </a:prstGeom>
        </p:spPr>
      </p:pic>
      <p:sp>
        <p:nvSpPr>
          <p:cNvPr id="8" name="TextBox 7"/>
          <p:cNvSpPr txBox="1"/>
          <p:nvPr/>
        </p:nvSpPr>
        <p:spPr>
          <a:xfrm>
            <a:off x="8801743" y="6461760"/>
            <a:ext cx="269626" cy="276999"/>
          </a:xfrm>
          <a:prstGeom prst="rect">
            <a:avLst/>
          </a:prstGeom>
          <a:noFill/>
        </p:spPr>
        <p:txBody>
          <a:bodyPr wrap="none" rtlCol="0">
            <a:spAutoFit/>
          </a:bodyPr>
          <a:lstStyle/>
          <a:p>
            <a:fld id="{ED0C2BA1-C44B-4355-8A5F-914D5181961E}" type="slidenum">
              <a:rPr lang="en-US" sz="1200" smtClean="0"/>
              <a:t>13</a:t>
            </a:fld>
            <a:endParaRPr lang="en-US" sz="1200" dirty="0"/>
          </a:p>
        </p:txBody>
      </p:sp>
    </p:spTree>
    <p:extLst>
      <p:ext uri="{BB962C8B-B14F-4D97-AF65-F5344CB8AC3E}">
        <p14:creationId xmlns:p14="http://schemas.microsoft.com/office/powerpoint/2010/main" val="4002096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E67C8"/>
                </a:solidFill>
              </a:rPr>
              <a:t>What have we achieved?</a:t>
            </a:r>
            <a:endParaRPr lang="en-US" dirty="0">
              <a:solidFill>
                <a:srgbClr val="4E67C8"/>
              </a:solidFill>
            </a:endParaRPr>
          </a:p>
        </p:txBody>
      </p:sp>
      <p:sp>
        <p:nvSpPr>
          <p:cNvPr id="3" name="Content Placeholder 2"/>
          <p:cNvSpPr>
            <a:spLocks noGrp="1"/>
          </p:cNvSpPr>
          <p:nvPr>
            <p:ph idx="1"/>
          </p:nvPr>
        </p:nvSpPr>
        <p:spPr>
          <a:xfrm>
            <a:off x="96820" y="1444942"/>
            <a:ext cx="8950362" cy="4724769"/>
          </a:xfrm>
        </p:spPr>
        <p:txBody>
          <a:bodyPr>
            <a:normAutofit/>
          </a:bodyPr>
          <a:lstStyle/>
          <a:p>
            <a:r>
              <a:rPr lang="en-US" dirty="0"/>
              <a:t>&gt;150k </a:t>
            </a:r>
            <a:r>
              <a:rPr lang="en-US" dirty="0" err="1"/>
              <a:t>pBones</a:t>
            </a:r>
            <a:r>
              <a:rPr lang="en-US" dirty="0"/>
              <a:t> sold in 5 years, now the world’s largest selling </a:t>
            </a:r>
            <a:r>
              <a:rPr lang="en-US" dirty="0" smtClean="0"/>
              <a:t>trombone</a:t>
            </a:r>
          </a:p>
          <a:p>
            <a:r>
              <a:rPr lang="en-US" dirty="0" smtClean="0"/>
              <a:t>&gt;25k children in UK have started their musical journey with </a:t>
            </a:r>
            <a:r>
              <a:rPr lang="en-US" dirty="0" err="1" smtClean="0"/>
              <a:t>pBand</a:t>
            </a:r>
            <a:endParaRPr lang="en-US" dirty="0"/>
          </a:p>
          <a:p>
            <a:r>
              <a:rPr lang="en-US" dirty="0" smtClean="0"/>
              <a:t>2.1m engaged community each month on social media</a:t>
            </a:r>
          </a:p>
          <a:p>
            <a:r>
              <a:rPr lang="en-US" dirty="0" smtClean="0"/>
              <a:t>Numerous Music Industry and Innovation Awards globally</a:t>
            </a:r>
          </a:p>
          <a:p>
            <a:r>
              <a:rPr lang="en-US" dirty="0" smtClean="0"/>
              <a:t>Consumer Sales Channels with </a:t>
            </a:r>
            <a:r>
              <a:rPr lang="en-US" dirty="0" err="1" smtClean="0"/>
              <a:t>Walmart</a:t>
            </a:r>
            <a:r>
              <a:rPr lang="en-US" dirty="0" smtClean="0"/>
              <a:t>, Tesco, Amazon, Shop Direct Group</a:t>
            </a:r>
          </a:p>
          <a:p>
            <a:r>
              <a:rPr lang="en-US" dirty="0" smtClean="0"/>
              <a:t>Brass Trombone sales have grown 15% since 2013</a:t>
            </a:r>
          </a:p>
          <a:p>
            <a:r>
              <a:rPr lang="en-US" dirty="0" smtClean="0"/>
              <a:t>Secured Intellectual Property Rights with granted patents, trademarks and registered design rights</a:t>
            </a:r>
          </a:p>
        </p:txBody>
      </p:sp>
      <p:sp>
        <p:nvSpPr>
          <p:cNvPr id="4" name="TextBox 3"/>
          <p:cNvSpPr txBox="1"/>
          <p:nvPr/>
        </p:nvSpPr>
        <p:spPr>
          <a:xfrm>
            <a:off x="7525614" y="177473"/>
            <a:ext cx="1618386" cy="646331"/>
          </a:xfrm>
          <a:prstGeom prst="rect">
            <a:avLst/>
          </a:prstGeom>
          <a:noFill/>
        </p:spPr>
        <p:txBody>
          <a:bodyPr wrap="square" rtlCol="0">
            <a:spAutoFit/>
          </a:bodyPr>
          <a:lstStyle/>
          <a:p>
            <a:pPr algn="ctr"/>
            <a:r>
              <a:rPr lang="en-US" dirty="0" smtClean="0">
                <a:solidFill>
                  <a:schemeClr val="bg1"/>
                </a:solidFill>
              </a:rPr>
              <a:t>Our</a:t>
            </a:r>
          </a:p>
          <a:p>
            <a:pPr algn="ctr"/>
            <a:r>
              <a:rPr lang="en-US" dirty="0" smtClean="0">
                <a:solidFill>
                  <a:schemeClr val="bg1"/>
                </a:solidFill>
              </a:rPr>
              <a:t>Success</a:t>
            </a:r>
            <a:endParaRPr lang="en-US" dirty="0">
              <a:solidFill>
                <a:schemeClr val="bg1"/>
              </a:solidFill>
            </a:endParaRPr>
          </a:p>
        </p:txBody>
      </p:sp>
      <p:sp>
        <p:nvSpPr>
          <p:cNvPr id="5" name="TextBox 4"/>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14</a:t>
            </a:fld>
            <a:endParaRPr lang="en-US" sz="1200" dirty="0"/>
          </a:p>
        </p:txBody>
      </p:sp>
    </p:spTree>
    <p:extLst>
      <p:ext uri="{BB962C8B-B14F-4D97-AF65-F5344CB8AC3E}">
        <p14:creationId xmlns:p14="http://schemas.microsoft.com/office/powerpoint/2010/main" val="24157003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639" y="485980"/>
            <a:ext cx="7556313" cy="1116106"/>
          </a:xfrm>
        </p:spPr>
        <p:txBody>
          <a:bodyPr/>
          <a:lstStyle/>
          <a:p>
            <a:r>
              <a:rPr lang="en-US" sz="3200" dirty="0" smtClean="0"/>
              <a:t>Consumer Reach &amp; Engagement</a:t>
            </a:r>
            <a:endParaRPr lang="en-US" sz="3200" dirty="0"/>
          </a:p>
        </p:txBody>
      </p:sp>
      <p:sp>
        <p:nvSpPr>
          <p:cNvPr id="9" name="TextBox 8"/>
          <p:cNvSpPr txBox="1"/>
          <p:nvPr/>
        </p:nvSpPr>
        <p:spPr>
          <a:xfrm>
            <a:off x="7554048" y="162815"/>
            <a:ext cx="1589953" cy="646331"/>
          </a:xfrm>
          <a:prstGeom prst="rect">
            <a:avLst/>
          </a:prstGeom>
          <a:noFill/>
        </p:spPr>
        <p:txBody>
          <a:bodyPr wrap="square" rtlCol="0">
            <a:spAutoFit/>
          </a:bodyPr>
          <a:lstStyle/>
          <a:p>
            <a:pPr algn="ctr"/>
            <a:r>
              <a:rPr lang="en-US" dirty="0" smtClean="0">
                <a:solidFill>
                  <a:schemeClr val="bg1"/>
                </a:solidFill>
              </a:rPr>
              <a:t>Building a Community</a:t>
            </a:r>
          </a:p>
        </p:txBody>
      </p:sp>
      <p:sp>
        <p:nvSpPr>
          <p:cNvPr id="16" name="TextBox 15"/>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15</a:t>
            </a:fld>
            <a:endParaRPr lang="en-US" sz="1200" dirty="0"/>
          </a:p>
        </p:txBody>
      </p:sp>
      <p:pic>
        <p:nvPicPr>
          <p:cNvPr id="10" name="Picture 9"/>
          <p:cNvPicPr>
            <a:picLocks noChangeAspect="1"/>
          </p:cNvPicPr>
          <p:nvPr/>
        </p:nvPicPr>
        <p:blipFill>
          <a:blip r:embed="rId2"/>
          <a:stretch>
            <a:fillRect/>
          </a:stretch>
        </p:blipFill>
        <p:spPr>
          <a:xfrm>
            <a:off x="1155974" y="1076054"/>
            <a:ext cx="6831264" cy="5152516"/>
          </a:xfrm>
          <a:prstGeom prst="rect">
            <a:avLst/>
          </a:prstGeom>
        </p:spPr>
      </p:pic>
    </p:spTree>
    <p:extLst>
      <p:ext uri="{BB962C8B-B14F-4D97-AF65-F5344CB8AC3E}">
        <p14:creationId xmlns:p14="http://schemas.microsoft.com/office/powerpoint/2010/main" val="10025693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0695" y="4000417"/>
            <a:ext cx="1436106" cy="2033224"/>
          </a:xfrm>
          <a:prstGeom prst="rect">
            <a:avLst/>
          </a:prstGeom>
        </p:spPr>
      </p:pic>
      <p:sp>
        <p:nvSpPr>
          <p:cNvPr id="2" name="Title 1"/>
          <p:cNvSpPr>
            <a:spLocks noGrp="1"/>
          </p:cNvSpPr>
          <p:nvPr>
            <p:ph type="title"/>
          </p:nvPr>
        </p:nvSpPr>
        <p:spPr/>
        <p:txBody>
          <a:bodyPr>
            <a:normAutofit/>
          </a:bodyPr>
          <a:lstStyle/>
          <a:p>
            <a:r>
              <a:rPr lang="en-US" dirty="0" smtClean="0"/>
              <a:t>Earning our Unique Right to Win</a:t>
            </a:r>
            <a:endParaRPr lang="en-US" dirty="0"/>
          </a:p>
        </p:txBody>
      </p:sp>
      <p:sp>
        <p:nvSpPr>
          <p:cNvPr id="3" name="Content Placeholder 2"/>
          <p:cNvSpPr>
            <a:spLocks noGrp="1"/>
          </p:cNvSpPr>
          <p:nvPr>
            <p:ph idx="1"/>
          </p:nvPr>
        </p:nvSpPr>
        <p:spPr>
          <a:xfrm>
            <a:off x="498475" y="1333500"/>
            <a:ext cx="5280025" cy="4906021"/>
          </a:xfrm>
        </p:spPr>
        <p:txBody>
          <a:bodyPr>
            <a:normAutofit fontScale="92500" lnSpcReduction="20000"/>
          </a:bodyPr>
          <a:lstStyle/>
          <a:p>
            <a:r>
              <a:rPr lang="en-US" dirty="0" smtClean="0"/>
              <a:t>Passionate and dedicated </a:t>
            </a:r>
            <a:r>
              <a:rPr lang="en-US" b="1" u="sng" dirty="0" smtClean="0"/>
              <a:t>team</a:t>
            </a:r>
            <a:r>
              <a:rPr lang="en-US" dirty="0" smtClean="0"/>
              <a:t> who listen, care and deliver</a:t>
            </a:r>
            <a:endParaRPr lang="en-US" dirty="0"/>
          </a:p>
          <a:p>
            <a:r>
              <a:rPr lang="en-US" b="1" u="sng" dirty="0" smtClean="0"/>
              <a:t>Award-winning, innovative and patent-protected </a:t>
            </a:r>
            <a:r>
              <a:rPr lang="en-US" dirty="0" smtClean="0"/>
              <a:t>instruments </a:t>
            </a:r>
            <a:r>
              <a:rPr lang="en-US" dirty="0"/>
              <a:t>– </a:t>
            </a:r>
            <a:r>
              <a:rPr lang="en-US" dirty="0" smtClean="0"/>
              <a:t>that fully utilize the USPs of plastic to improve experiences for consumers and educators</a:t>
            </a:r>
          </a:p>
          <a:p>
            <a:r>
              <a:rPr lang="en-US" dirty="0" smtClean="0"/>
              <a:t>Class leading </a:t>
            </a:r>
            <a:r>
              <a:rPr lang="en-US" b="1" u="sng" dirty="0" smtClean="0"/>
              <a:t>quality</a:t>
            </a:r>
            <a:r>
              <a:rPr lang="en-US" dirty="0" smtClean="0"/>
              <a:t> (0.6% QMS Data)</a:t>
            </a:r>
          </a:p>
          <a:p>
            <a:r>
              <a:rPr lang="en-US" dirty="0" smtClean="0"/>
              <a:t>Outstanding </a:t>
            </a:r>
            <a:r>
              <a:rPr lang="en-US" b="1" u="sng" dirty="0" smtClean="0"/>
              <a:t>customer support</a:t>
            </a:r>
            <a:r>
              <a:rPr lang="en-US" dirty="0" smtClean="0"/>
              <a:t> based in the UK (NPS&gt;89%)</a:t>
            </a:r>
          </a:p>
          <a:p>
            <a:r>
              <a:rPr lang="en-US" dirty="0" smtClean="0"/>
              <a:t>Educational resources and </a:t>
            </a:r>
            <a:r>
              <a:rPr lang="en-US" b="1" u="sng" dirty="0" smtClean="0"/>
              <a:t>inspirational content</a:t>
            </a:r>
            <a:r>
              <a:rPr lang="en-US" dirty="0" smtClean="0"/>
              <a:t> to our community of over 1.8m consumers and educators</a:t>
            </a:r>
          </a:p>
          <a:p>
            <a:r>
              <a:rPr lang="en-US" dirty="0"/>
              <a:t>A</a:t>
            </a:r>
            <a:r>
              <a:rPr lang="en-US" dirty="0" smtClean="0"/>
              <a:t>ctively </a:t>
            </a:r>
            <a:r>
              <a:rPr lang="en-GB" b="1" u="sng" dirty="0" smtClean="0"/>
              <a:t>collaborate</a:t>
            </a:r>
            <a:r>
              <a:rPr lang="en-GB" dirty="0" smtClean="0"/>
              <a:t> and support </a:t>
            </a:r>
            <a:r>
              <a:rPr lang="en-US" dirty="0" smtClean="0"/>
              <a:t>our dealers with campaigns</a:t>
            </a:r>
            <a:endParaRPr lang="en-US" sz="1800" dirty="0" smtClean="0"/>
          </a:p>
          <a:p>
            <a:endParaRPr lang="en-US" sz="1800" dirty="0"/>
          </a:p>
        </p:txBody>
      </p:sp>
      <p:pic>
        <p:nvPicPr>
          <p:cNvPr id="5" name="Picture 4" descr="Best in Show Logo 201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9553" y="1585594"/>
            <a:ext cx="2412955" cy="2070051"/>
          </a:xfrm>
          <a:prstGeom prst="rect">
            <a:avLst/>
          </a:prstGeom>
          <a:ln>
            <a:solidFill>
              <a:srgbClr val="4E67C8"/>
            </a:solidFill>
          </a:ln>
        </p:spPr>
      </p:pic>
      <p:pic>
        <p:nvPicPr>
          <p:cNvPr id="6" name="Picture 5" descr="MTAwards2016 Music Ed Product Finalist Badge.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20686" y="4099387"/>
            <a:ext cx="1865596" cy="2140134"/>
          </a:xfrm>
          <a:prstGeom prst="rect">
            <a:avLst/>
          </a:prstGeom>
          <a:ln>
            <a:solidFill>
              <a:srgbClr val="4E67C8"/>
            </a:solidFill>
          </a:ln>
        </p:spPr>
      </p:pic>
      <p:sp>
        <p:nvSpPr>
          <p:cNvPr id="7" name="TextBox 6"/>
          <p:cNvSpPr txBox="1"/>
          <p:nvPr/>
        </p:nvSpPr>
        <p:spPr>
          <a:xfrm>
            <a:off x="7539777" y="284822"/>
            <a:ext cx="1604223" cy="369332"/>
          </a:xfrm>
          <a:prstGeom prst="rect">
            <a:avLst/>
          </a:prstGeom>
          <a:noFill/>
        </p:spPr>
        <p:txBody>
          <a:bodyPr wrap="square" rtlCol="0">
            <a:spAutoFit/>
          </a:bodyPr>
          <a:lstStyle/>
          <a:p>
            <a:pPr algn="ctr"/>
            <a:r>
              <a:rPr lang="en-US" dirty="0" smtClean="0">
                <a:solidFill>
                  <a:schemeClr val="bg1"/>
                </a:solidFill>
              </a:rPr>
              <a:t>Fit to Win</a:t>
            </a:r>
          </a:p>
        </p:txBody>
      </p:sp>
      <p:sp>
        <p:nvSpPr>
          <p:cNvPr id="9" name="TextBox 8"/>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16</a:t>
            </a:fld>
            <a:endParaRPr lang="en-US" sz="1200" dirty="0"/>
          </a:p>
        </p:txBody>
      </p:sp>
    </p:spTree>
    <p:extLst>
      <p:ext uri="{BB962C8B-B14F-4D97-AF65-F5344CB8AC3E}">
        <p14:creationId xmlns:p14="http://schemas.microsoft.com/office/powerpoint/2010/main" val="8991536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Compared to our competitors</a:t>
            </a:r>
            <a:endParaRPr lang="en-US" dirty="0"/>
          </a:p>
        </p:txBody>
      </p:sp>
      <p:sp>
        <p:nvSpPr>
          <p:cNvPr id="3" name="Content Placeholder 2"/>
          <p:cNvSpPr>
            <a:spLocks noGrp="1"/>
          </p:cNvSpPr>
          <p:nvPr>
            <p:ph sz="half" idx="17"/>
          </p:nvPr>
        </p:nvSpPr>
        <p:spPr/>
        <p:style>
          <a:lnRef idx="0">
            <a:schemeClr val="accent5"/>
          </a:lnRef>
          <a:fillRef idx="3">
            <a:schemeClr val="accent5"/>
          </a:fillRef>
          <a:effectRef idx="3">
            <a:schemeClr val="accent5"/>
          </a:effectRef>
          <a:fontRef idx="minor">
            <a:schemeClr val="lt1"/>
          </a:fontRef>
        </p:style>
        <p:txBody>
          <a:bodyPr>
            <a:normAutofit/>
          </a:bodyPr>
          <a:lstStyle/>
          <a:p>
            <a:pPr marL="0" indent="0">
              <a:buNone/>
            </a:pPr>
            <a:r>
              <a:rPr lang="en-US" sz="2000" b="1" dirty="0"/>
              <a:t>Brass </a:t>
            </a:r>
            <a:r>
              <a:rPr lang="en-US" sz="2000" b="1" dirty="0" smtClean="0"/>
              <a:t>instruments</a:t>
            </a:r>
            <a:r>
              <a:rPr lang="en-US" dirty="0"/>
              <a:t>
</a:t>
            </a:r>
            <a:r>
              <a:rPr lang="en-US" dirty="0" err="1" smtClean="0"/>
              <a:t>pInstruments</a:t>
            </a:r>
            <a:r>
              <a:rPr lang="en-US" dirty="0" smtClean="0"/>
              <a:t> more durable, less </a:t>
            </a:r>
            <a:r>
              <a:rPr lang="en-US" dirty="0"/>
              <a:t>prone to damage, and lighter/easier to </a:t>
            </a:r>
            <a:r>
              <a:rPr lang="en-US" dirty="0" smtClean="0"/>
              <a:t>hold, low maintenance</a:t>
            </a:r>
            <a:endParaRPr lang="en-US" dirty="0"/>
          </a:p>
          <a:p>
            <a:endParaRPr lang="en-US" dirty="0"/>
          </a:p>
        </p:txBody>
      </p:sp>
      <p:sp>
        <p:nvSpPr>
          <p:cNvPr id="4" name="Content Placeholder 3"/>
          <p:cNvSpPr>
            <a:spLocks noGrp="1"/>
          </p:cNvSpPr>
          <p:nvPr>
            <p:ph sz="half" idx="18"/>
          </p:nvPr>
        </p:nvSpPr>
        <p:spPr/>
        <p:style>
          <a:lnRef idx="0">
            <a:schemeClr val="accent1"/>
          </a:lnRef>
          <a:fillRef idx="3">
            <a:schemeClr val="accent1"/>
          </a:fillRef>
          <a:effectRef idx="3">
            <a:schemeClr val="accent1"/>
          </a:effectRef>
          <a:fontRef idx="minor">
            <a:schemeClr val="lt1"/>
          </a:fontRef>
        </p:style>
        <p:txBody>
          <a:bodyPr/>
          <a:lstStyle/>
          <a:p>
            <a:pPr marL="0" indent="0">
              <a:buNone/>
            </a:pPr>
            <a:r>
              <a:rPr lang="en-US" b="1" dirty="0" smtClean="0"/>
              <a:t>Cool Winds</a:t>
            </a:r>
            <a:endParaRPr lang="en-US" b="1" dirty="0"/>
          </a:p>
          <a:p>
            <a:pPr marL="0" indent="0">
              <a:buNone/>
            </a:pPr>
            <a:r>
              <a:rPr lang="en-US" dirty="0" err="1"/>
              <a:t>pInstruments</a:t>
            </a:r>
            <a:r>
              <a:rPr lang="en-US" dirty="0"/>
              <a:t> are </a:t>
            </a:r>
            <a:r>
              <a:rPr lang="en-US" dirty="0" smtClean="0"/>
              <a:t>more affordable, better </a:t>
            </a:r>
            <a:r>
              <a:rPr lang="en-US" dirty="0"/>
              <a:t>build quality, better design and </a:t>
            </a:r>
            <a:r>
              <a:rPr lang="en-US" dirty="0" smtClean="0"/>
              <a:t>globally recognized </a:t>
            </a:r>
            <a:r>
              <a:rPr lang="en-US" dirty="0"/>
              <a:t>brand</a:t>
            </a:r>
          </a:p>
          <a:p>
            <a:endParaRPr lang="en-US" dirty="0"/>
          </a:p>
        </p:txBody>
      </p:sp>
      <p:sp>
        <p:nvSpPr>
          <p:cNvPr id="5" name="Content Placeholder 4"/>
          <p:cNvSpPr>
            <a:spLocks noGrp="1"/>
          </p:cNvSpPr>
          <p:nvPr>
            <p:ph sz="half" idx="1"/>
          </p:nvPr>
        </p:nvSpPr>
        <p:spPr/>
        <p:style>
          <a:lnRef idx="0">
            <a:schemeClr val="accent6"/>
          </a:lnRef>
          <a:fillRef idx="3">
            <a:schemeClr val="accent6"/>
          </a:fillRef>
          <a:effectRef idx="3">
            <a:schemeClr val="accent6"/>
          </a:effectRef>
          <a:fontRef idx="minor">
            <a:schemeClr val="lt1"/>
          </a:fontRef>
        </p:style>
        <p:txBody>
          <a:bodyPr/>
          <a:lstStyle/>
          <a:p>
            <a:pPr marL="0" indent="0">
              <a:buNone/>
            </a:pPr>
            <a:r>
              <a:rPr lang="en-US" b="1" dirty="0" err="1" smtClean="0"/>
              <a:t>Tromba</a:t>
            </a:r>
            <a:r>
              <a:rPr lang="en-US" b="1" dirty="0" smtClean="0"/>
              <a:t> (</a:t>
            </a:r>
            <a:r>
              <a:rPr lang="en-US" b="1" dirty="0" err="1" smtClean="0"/>
              <a:t>Allora</a:t>
            </a:r>
            <a:r>
              <a:rPr lang="en-US" b="1" dirty="0" smtClean="0"/>
              <a:t> OEM)</a:t>
            </a:r>
            <a:endParaRPr lang="en-US" b="1" dirty="0"/>
          </a:p>
          <a:p>
            <a:pPr marL="0" indent="0">
              <a:buNone/>
            </a:pPr>
            <a:r>
              <a:rPr lang="en-US" dirty="0" err="1" smtClean="0"/>
              <a:t>pInstruments</a:t>
            </a:r>
            <a:r>
              <a:rPr lang="en-US" dirty="0" smtClean="0"/>
              <a:t> are better </a:t>
            </a:r>
            <a:r>
              <a:rPr lang="en-US" dirty="0"/>
              <a:t>build </a:t>
            </a:r>
            <a:r>
              <a:rPr lang="en-US" dirty="0" smtClean="0"/>
              <a:t>quality, better design and globally recognized brand</a:t>
            </a:r>
            <a:endParaRPr lang="en-US" dirty="0"/>
          </a:p>
        </p:txBody>
      </p:sp>
      <p:pic>
        <p:nvPicPr>
          <p:cNvPr id="8" name="Content Placeholder 7" descr="_DSC0312.jpg"/>
          <p:cNvPicPr>
            <a:picLocks noGrp="1" noChangeAspect="1"/>
          </p:cNvPicPr>
          <p:nvPr>
            <p:ph sz="half" idx="16"/>
          </p:nvPr>
        </p:nvPicPr>
        <p:blipFill>
          <a:blip r:embed="rId2" cstate="email">
            <a:extLst>
              <a:ext uri="{28A0092B-C50C-407E-A947-70E740481C1C}">
                <a14:useLocalDpi xmlns:a14="http://schemas.microsoft.com/office/drawing/2010/main"/>
              </a:ext>
            </a:extLst>
          </a:blip>
          <a:srcRect/>
          <a:stretch>
            <a:fillRect/>
          </a:stretch>
        </p:blipFill>
        <p:spPr>
          <a:ln>
            <a:solidFill>
              <a:srgbClr val="4E67C8"/>
            </a:solidFill>
          </a:ln>
        </p:spPr>
      </p:pic>
      <p:sp>
        <p:nvSpPr>
          <p:cNvPr id="6" name="Slide Number Placeholder 5"/>
          <p:cNvSpPr>
            <a:spLocks noGrp="1"/>
          </p:cNvSpPr>
          <p:nvPr>
            <p:ph type="sldNum" sz="quarter" idx="12"/>
          </p:nvPr>
        </p:nvSpPr>
        <p:spPr/>
        <p:txBody>
          <a:bodyPr/>
          <a:lstStyle/>
          <a:p>
            <a:fld id="{62D0F819-3FCE-504B-89E4-F8A98D775D7E}" type="slidenum">
              <a:rPr lang="en-US" smtClean="0"/>
              <a:t>17</a:t>
            </a:fld>
            <a:endParaRPr lang="en-US"/>
          </a:p>
        </p:txBody>
      </p:sp>
      <p:sp>
        <p:nvSpPr>
          <p:cNvPr id="9" name="TextBox 8"/>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17</a:t>
            </a:fld>
            <a:endParaRPr lang="en-US" sz="1200" dirty="0"/>
          </a:p>
        </p:txBody>
      </p:sp>
    </p:spTree>
    <p:extLst>
      <p:ext uri="{BB962C8B-B14F-4D97-AF65-F5344CB8AC3E}">
        <p14:creationId xmlns:p14="http://schemas.microsoft.com/office/powerpoint/2010/main" val="7452256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4E67C8"/>
                </a:solidFill>
              </a:rPr>
              <a:t>Growing the base of musicians</a:t>
            </a:r>
            <a:endParaRPr lang="en-US" sz="1200" dirty="0">
              <a:solidFill>
                <a:srgbClr val="4E67C8"/>
              </a:solidFill>
            </a:endParaRPr>
          </a:p>
        </p:txBody>
      </p:sp>
      <p:graphicFrame>
        <p:nvGraphicFramePr>
          <p:cNvPr id="7" name="Diagram 6"/>
          <p:cNvGraphicFramePr/>
          <p:nvPr>
            <p:extLst>
              <p:ext uri="{D42A27DB-BD31-4B8C-83A1-F6EECF244321}">
                <p14:modId xmlns:p14="http://schemas.microsoft.com/office/powerpoint/2010/main" val="1694310793"/>
              </p:ext>
            </p:extLst>
          </p:nvPr>
        </p:nvGraphicFramePr>
        <p:xfrm>
          <a:off x="970483" y="1579207"/>
          <a:ext cx="7273219" cy="4529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Striped Right Arrow 9"/>
          <p:cNvSpPr/>
          <p:nvPr/>
        </p:nvSpPr>
        <p:spPr>
          <a:xfrm rot="18490219">
            <a:off x="-39143" y="4055345"/>
            <a:ext cx="3860766" cy="292087"/>
          </a:xfrm>
          <a:prstGeom prst="stripedRightArrow">
            <a:avLst>
              <a:gd name="adj1" fmla="val 36291"/>
              <a:gd name="adj2" fmla="val 10084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TextBox 10"/>
          <p:cNvSpPr txBox="1"/>
          <p:nvPr/>
        </p:nvSpPr>
        <p:spPr>
          <a:xfrm rot="18489287">
            <a:off x="-396819" y="3813197"/>
            <a:ext cx="3958235" cy="461665"/>
          </a:xfrm>
          <a:prstGeom prst="rect">
            <a:avLst/>
          </a:prstGeom>
          <a:noFill/>
        </p:spPr>
        <p:txBody>
          <a:bodyPr wrap="none" rtlCol="0">
            <a:spAutoFit/>
          </a:bodyPr>
          <a:lstStyle/>
          <a:p>
            <a:pPr algn="ctr"/>
            <a:r>
              <a:rPr lang="en-US" sz="2400" dirty="0" err="1" smtClean="0"/>
              <a:t>pBand</a:t>
            </a:r>
            <a:r>
              <a:rPr lang="en-US" sz="2400" dirty="0" smtClean="0"/>
              <a:t>: making music fun</a:t>
            </a:r>
            <a:endParaRPr lang="en-US" sz="2800" dirty="0"/>
          </a:p>
        </p:txBody>
      </p:sp>
      <p:sp>
        <p:nvSpPr>
          <p:cNvPr id="12" name="TextBox 11"/>
          <p:cNvSpPr txBox="1"/>
          <p:nvPr/>
        </p:nvSpPr>
        <p:spPr>
          <a:xfrm>
            <a:off x="6368058" y="2345904"/>
            <a:ext cx="2112116"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dirty="0" smtClean="0"/>
              <a:t>US School Population</a:t>
            </a:r>
          </a:p>
          <a:p>
            <a:pPr algn="ctr"/>
            <a:r>
              <a:rPr lang="en-US" sz="1200" dirty="0" smtClean="0"/>
              <a:t>Pre-6: 33m</a:t>
            </a:r>
          </a:p>
          <a:p>
            <a:pPr algn="ctr"/>
            <a:r>
              <a:rPr lang="en-US" sz="1200" dirty="0" smtClean="0"/>
              <a:t>5-11 years old</a:t>
            </a:r>
          </a:p>
          <a:p>
            <a:pPr algn="ctr"/>
            <a:endParaRPr lang="en-US" sz="1200" dirty="0"/>
          </a:p>
          <a:p>
            <a:pPr algn="ctr"/>
            <a:r>
              <a:rPr lang="en-US" sz="1200" dirty="0" smtClean="0"/>
              <a:t>School Brass Sales: 234k units p.a. = 0.8%</a:t>
            </a:r>
            <a:endParaRPr lang="en-US" sz="1200" dirty="0"/>
          </a:p>
        </p:txBody>
      </p:sp>
      <p:sp>
        <p:nvSpPr>
          <p:cNvPr id="8" name="TextBox 7"/>
          <p:cNvSpPr txBox="1"/>
          <p:nvPr/>
        </p:nvSpPr>
        <p:spPr>
          <a:xfrm>
            <a:off x="299436" y="1139314"/>
            <a:ext cx="2112116"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200" dirty="0" err="1" smtClean="0"/>
              <a:t>pBand</a:t>
            </a:r>
            <a:r>
              <a:rPr lang="en-US" sz="1200" dirty="0" smtClean="0"/>
              <a:t> ideal for pre-Band</a:t>
            </a:r>
          </a:p>
          <a:p>
            <a:pPr marL="171450" indent="-171450">
              <a:buFontTx/>
              <a:buChar char="-"/>
            </a:pPr>
            <a:r>
              <a:rPr lang="en-US" sz="1200" dirty="0" smtClean="0"/>
              <a:t>Low cost</a:t>
            </a:r>
          </a:p>
          <a:p>
            <a:pPr marL="171450" indent="-171450">
              <a:buFontTx/>
              <a:buChar char="-"/>
            </a:pPr>
            <a:r>
              <a:rPr lang="en-US" sz="1200" dirty="0" smtClean="0"/>
              <a:t>Lightweight</a:t>
            </a:r>
          </a:p>
          <a:p>
            <a:pPr marL="171450" indent="-171450">
              <a:buFontTx/>
              <a:buChar char="-"/>
            </a:pPr>
            <a:r>
              <a:rPr lang="en-US" sz="1200" dirty="0" smtClean="0"/>
              <a:t>Robust</a:t>
            </a:r>
          </a:p>
          <a:p>
            <a:pPr marL="171450" indent="-171450">
              <a:buFontTx/>
              <a:buChar char="-"/>
            </a:pPr>
            <a:r>
              <a:rPr lang="en-US" sz="1200" dirty="0" smtClean="0"/>
              <a:t>No maintenance</a:t>
            </a:r>
          </a:p>
          <a:p>
            <a:pPr marL="171450" indent="-171450">
              <a:buFontTx/>
              <a:buChar char="-"/>
            </a:pPr>
            <a:r>
              <a:rPr lang="en-US" sz="1200" dirty="0" smtClean="0"/>
              <a:t>Easy Access</a:t>
            </a:r>
          </a:p>
          <a:p>
            <a:pPr marL="171450" indent="-171450">
              <a:buFontTx/>
              <a:buChar char="-"/>
            </a:pPr>
            <a:r>
              <a:rPr lang="en-US" sz="1200" dirty="0" smtClean="0"/>
              <a:t>Fun</a:t>
            </a:r>
            <a:endParaRPr lang="en-US" sz="1200" dirty="0"/>
          </a:p>
        </p:txBody>
      </p:sp>
      <p:sp>
        <p:nvSpPr>
          <p:cNvPr id="9" name="TextBox 8"/>
          <p:cNvSpPr txBox="1"/>
          <p:nvPr/>
        </p:nvSpPr>
        <p:spPr>
          <a:xfrm>
            <a:off x="7532592" y="169757"/>
            <a:ext cx="1604223" cy="923330"/>
          </a:xfrm>
          <a:prstGeom prst="rect">
            <a:avLst/>
          </a:prstGeom>
          <a:noFill/>
        </p:spPr>
        <p:txBody>
          <a:bodyPr wrap="square" rtlCol="0">
            <a:spAutoFit/>
          </a:bodyPr>
          <a:lstStyle/>
          <a:p>
            <a:pPr algn="ctr"/>
            <a:r>
              <a:rPr lang="en-US" dirty="0" smtClean="0">
                <a:solidFill>
                  <a:schemeClr val="bg1"/>
                </a:solidFill>
              </a:rPr>
              <a:t>US Pre Band</a:t>
            </a:r>
          </a:p>
          <a:p>
            <a:pPr algn="ctr"/>
            <a:r>
              <a:rPr lang="en-US" dirty="0" smtClean="0">
                <a:solidFill>
                  <a:schemeClr val="bg1"/>
                </a:solidFill>
              </a:rPr>
              <a:t>Base Growth</a:t>
            </a:r>
          </a:p>
          <a:p>
            <a:endParaRPr lang="en-US" dirty="0" smtClean="0">
              <a:solidFill>
                <a:schemeClr val="bg1"/>
              </a:solidFill>
            </a:endParaRPr>
          </a:p>
        </p:txBody>
      </p:sp>
      <p:sp>
        <p:nvSpPr>
          <p:cNvPr id="13" name="TextBox 12"/>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18</a:t>
            </a:fld>
            <a:endParaRPr lang="en-US" sz="1200" dirty="0"/>
          </a:p>
        </p:txBody>
      </p:sp>
    </p:spTree>
    <p:extLst>
      <p:ext uri="{BB962C8B-B14F-4D97-AF65-F5344CB8AC3E}">
        <p14:creationId xmlns:p14="http://schemas.microsoft.com/office/powerpoint/2010/main" val="16524705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solidFill>
                  <a:srgbClr val="4E67C8"/>
                </a:solidFill>
              </a:rPr>
              <a:t>pBand</a:t>
            </a:r>
            <a:r>
              <a:rPr lang="en-US" sz="3200" dirty="0" smtClean="0">
                <a:solidFill>
                  <a:srgbClr val="4E67C8"/>
                </a:solidFill>
              </a:rPr>
              <a:t> at work in American schools</a:t>
            </a:r>
            <a:endParaRPr lang="en-US" sz="1200" dirty="0">
              <a:solidFill>
                <a:srgbClr val="4E67C8"/>
              </a:solidFill>
            </a:endParaRPr>
          </a:p>
        </p:txBody>
      </p:sp>
      <p:pic>
        <p:nvPicPr>
          <p:cNvPr id="5" name="Picture 4" descr="usschool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4408" y="2168489"/>
            <a:ext cx="3680890" cy="2453328"/>
          </a:xfrm>
          <a:prstGeom prst="rect">
            <a:avLst/>
          </a:prstGeom>
          <a:ln>
            <a:solidFill>
              <a:srgbClr val="000000"/>
            </a:solidFill>
          </a:ln>
        </p:spPr>
      </p:pic>
      <p:sp>
        <p:nvSpPr>
          <p:cNvPr id="6" name="TextBox 5"/>
          <p:cNvSpPr txBox="1"/>
          <p:nvPr/>
        </p:nvSpPr>
        <p:spPr>
          <a:xfrm>
            <a:off x="4974408" y="1135185"/>
            <a:ext cx="3062740"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As part of The Cleveland Orchestra’s Neighborhood Residency in Hough this summer, students at the Fatima Family Center learn to make music with </a:t>
            </a:r>
            <a:r>
              <a:rPr lang="en-US" sz="1200" dirty="0" err="1"/>
              <a:t>pBones</a:t>
            </a:r>
            <a:r>
              <a:rPr lang="en-US" sz="1200" dirty="0" smtClean="0"/>
              <a:t>! (August 2016)</a:t>
            </a:r>
            <a:endParaRPr lang="en-US" sz="1200" dirty="0"/>
          </a:p>
        </p:txBody>
      </p:sp>
      <p:pic>
        <p:nvPicPr>
          <p:cNvPr id="9" name="Picture 8" descr="Screen Shot 2016-08-07 at 16.10.19.png"/>
          <p:cNvPicPr>
            <a:picLocks noChangeAspect="1"/>
          </p:cNvPicPr>
          <p:nvPr/>
        </p:nvPicPr>
        <p:blipFill>
          <a:blip r:embed="rId4" cstate="email">
            <a:alphaModFix/>
            <a:extLst>
              <a:ext uri="{28A0092B-C50C-407E-A947-70E740481C1C}">
                <a14:useLocalDpi xmlns:a14="http://schemas.microsoft.com/office/drawing/2010/main"/>
              </a:ext>
            </a:extLst>
          </a:blip>
          <a:stretch>
            <a:fillRect/>
          </a:stretch>
        </p:blipFill>
        <p:spPr>
          <a:xfrm>
            <a:off x="314015" y="1241031"/>
            <a:ext cx="4431077" cy="3648587"/>
          </a:xfrm>
          <a:prstGeom prst="rect">
            <a:avLst/>
          </a:prstGeom>
          <a:ln>
            <a:solidFill>
              <a:srgbClr val="000000"/>
            </a:solidFill>
          </a:ln>
        </p:spPr>
      </p:pic>
      <p:sp>
        <p:nvSpPr>
          <p:cNvPr id="13" name="TextBox 12"/>
          <p:cNvSpPr txBox="1"/>
          <p:nvPr/>
        </p:nvSpPr>
        <p:spPr>
          <a:xfrm>
            <a:off x="7149151" y="4767280"/>
            <a:ext cx="1874669"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Lotus Elementary, Illinois, Paul Hefner</a:t>
            </a:r>
          </a:p>
          <a:p>
            <a:pPr marL="171450" indent="-171450">
              <a:buFontTx/>
              <a:buChar char="-"/>
            </a:pPr>
            <a:r>
              <a:rPr lang="en-US" sz="1200" dirty="0" smtClean="0"/>
              <a:t>Contemporary Music ( One Direction- Tracks)</a:t>
            </a:r>
          </a:p>
          <a:p>
            <a:pPr marL="171450" indent="-171450">
              <a:buFontTx/>
              <a:buChar char="-"/>
            </a:pPr>
            <a:r>
              <a:rPr lang="en-US" sz="1200" dirty="0" smtClean="0"/>
              <a:t>High school paid for Instruments</a:t>
            </a:r>
            <a:endParaRPr lang="en-US" sz="1200" dirty="0"/>
          </a:p>
        </p:txBody>
      </p:sp>
      <p:pic>
        <p:nvPicPr>
          <p:cNvPr id="15" name="Picture 14" descr="lkrlogo.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44735" y="4839839"/>
            <a:ext cx="837237" cy="837237"/>
          </a:xfrm>
          <a:prstGeom prst="rect">
            <a:avLst/>
          </a:prstGeom>
        </p:spPr>
      </p:pic>
      <p:sp>
        <p:nvSpPr>
          <p:cNvPr id="16" name="TextBox 15"/>
          <p:cNvSpPr txBox="1"/>
          <p:nvPr/>
        </p:nvSpPr>
        <p:spPr>
          <a:xfrm>
            <a:off x="314015" y="4890225"/>
            <a:ext cx="4431078" cy="8156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a:t>“</a:t>
            </a:r>
            <a:r>
              <a:rPr lang="en-US" sz="1200" dirty="0" err="1"/>
              <a:t>pBones</a:t>
            </a:r>
            <a:r>
              <a:rPr lang="en-US" sz="1200" dirty="0"/>
              <a:t> are an awesome way to incorporate traditional band instruments into modern band lessons for any level of player</a:t>
            </a:r>
            <a:r>
              <a:rPr lang="en-US" sz="1200" dirty="0" smtClean="0"/>
              <a:t>” </a:t>
            </a:r>
            <a:r>
              <a:rPr lang="en-US" sz="1100" dirty="0" smtClean="0"/>
              <a:t>Melisa </a:t>
            </a:r>
            <a:r>
              <a:rPr lang="en-US" sz="1100" dirty="0" err="1"/>
              <a:t>Rutkelis</a:t>
            </a:r>
            <a:r>
              <a:rPr lang="en-US" sz="1100" dirty="0"/>
              <a:t> - Music Teacher, Mark Twain Elementary School</a:t>
            </a:r>
          </a:p>
        </p:txBody>
      </p:sp>
      <p:sp>
        <p:nvSpPr>
          <p:cNvPr id="10" name="TextBox 9"/>
          <p:cNvSpPr txBox="1"/>
          <p:nvPr/>
        </p:nvSpPr>
        <p:spPr>
          <a:xfrm>
            <a:off x="7555896" y="168212"/>
            <a:ext cx="1604223" cy="646331"/>
          </a:xfrm>
          <a:prstGeom prst="rect">
            <a:avLst/>
          </a:prstGeom>
          <a:noFill/>
        </p:spPr>
        <p:txBody>
          <a:bodyPr wrap="square" rtlCol="0">
            <a:spAutoFit/>
          </a:bodyPr>
          <a:lstStyle/>
          <a:p>
            <a:pPr algn="ctr"/>
            <a:r>
              <a:rPr lang="en-US" dirty="0" smtClean="0">
                <a:solidFill>
                  <a:schemeClr val="bg1"/>
                </a:solidFill>
              </a:rPr>
              <a:t>Incremental</a:t>
            </a:r>
          </a:p>
          <a:p>
            <a:pPr algn="ctr"/>
            <a:r>
              <a:rPr lang="en-US" dirty="0" smtClean="0">
                <a:solidFill>
                  <a:schemeClr val="bg1"/>
                </a:solidFill>
              </a:rPr>
              <a:t>Reach</a:t>
            </a:r>
          </a:p>
        </p:txBody>
      </p:sp>
      <p:sp>
        <p:nvSpPr>
          <p:cNvPr id="11" name="TextBox 10"/>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19</a:t>
            </a:fld>
            <a:endParaRPr lang="en-US" sz="1200" dirty="0"/>
          </a:p>
        </p:txBody>
      </p:sp>
      <p:pic>
        <p:nvPicPr>
          <p:cNvPr id="12" name="Picture 2" descr="Image may contain: 2 people, people standing, shoes and chil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81972" y="4767280"/>
            <a:ext cx="1467180" cy="19562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2069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091" y="587826"/>
            <a:ext cx="7556313" cy="1116106"/>
          </a:xfrm>
        </p:spPr>
        <p:txBody>
          <a:bodyPr>
            <a:normAutofit/>
          </a:bodyPr>
          <a:lstStyle/>
          <a:p>
            <a:r>
              <a:rPr lang="en-US" dirty="0" smtClean="0"/>
              <a:t>Little Kids Rock</a:t>
            </a:r>
            <a:endParaRPr lang="en-US" dirty="0"/>
          </a:p>
        </p:txBody>
      </p:sp>
      <p:sp>
        <p:nvSpPr>
          <p:cNvPr id="3" name="Content Placeholder 2"/>
          <p:cNvSpPr>
            <a:spLocks noGrp="1"/>
          </p:cNvSpPr>
          <p:nvPr>
            <p:ph idx="1"/>
          </p:nvPr>
        </p:nvSpPr>
        <p:spPr>
          <a:xfrm>
            <a:off x="498474" y="1577114"/>
            <a:ext cx="8083838" cy="4549050"/>
          </a:xfrm>
        </p:spPr>
        <p:txBody>
          <a:bodyPr>
            <a:normAutofit/>
          </a:bodyPr>
          <a:lstStyle/>
          <a:p>
            <a:endParaRPr lang="en-GB" dirty="0" smtClean="0"/>
          </a:p>
          <a:p>
            <a:r>
              <a:rPr lang="en-GB" dirty="0" smtClean="0"/>
              <a:t>Next Generation of Brass Players</a:t>
            </a:r>
            <a:endParaRPr lang="en-GB" dirty="0"/>
          </a:p>
          <a:p>
            <a:pPr marL="0" indent="0">
              <a:buNone/>
            </a:pPr>
            <a:r>
              <a:rPr lang="en-GB" dirty="0" smtClean="0"/>
              <a:t>Exceptional </a:t>
            </a:r>
            <a:r>
              <a:rPr lang="en-GB" dirty="0"/>
              <a:t>Access to Education / </a:t>
            </a:r>
            <a:r>
              <a:rPr lang="en-GB" dirty="0" smtClean="0"/>
              <a:t>Teachers</a:t>
            </a:r>
            <a:endParaRPr lang="en-US" i="1" dirty="0"/>
          </a:p>
          <a:p>
            <a:pPr marL="0" indent="0">
              <a:buNone/>
            </a:pPr>
            <a:r>
              <a:rPr lang="en-GB" dirty="0" smtClean="0"/>
              <a:t>=</a:t>
            </a:r>
            <a:r>
              <a:rPr lang="en-GB" dirty="0" smtClean="0">
                <a:sym typeface="Wingdings"/>
              </a:rPr>
              <a:t></a:t>
            </a:r>
            <a:r>
              <a:rPr lang="en-GB" dirty="0" smtClean="0"/>
              <a:t>Complimentary </a:t>
            </a:r>
            <a:r>
              <a:rPr lang="en-GB" dirty="0"/>
              <a:t>Product &amp; Broadening Beginner </a:t>
            </a:r>
            <a:r>
              <a:rPr lang="en-GB" dirty="0" smtClean="0"/>
              <a:t>Offerings</a:t>
            </a:r>
          </a:p>
          <a:p>
            <a:pPr marL="0" indent="0">
              <a:buNone/>
            </a:pPr>
            <a:r>
              <a:rPr lang="en-GB" b="1" u="sng" dirty="0" smtClean="0"/>
              <a:t>Warwick Music:</a:t>
            </a:r>
          </a:p>
          <a:p>
            <a:r>
              <a:rPr lang="en-GB" dirty="0" smtClean="0"/>
              <a:t>Fun – Easy to Play and Maintain - Product Offerings</a:t>
            </a:r>
          </a:p>
          <a:p>
            <a:r>
              <a:rPr lang="en-GB" dirty="0" smtClean="0"/>
              <a:t>Education Teaching Resources Focus in UK (&amp; USA) </a:t>
            </a:r>
          </a:p>
          <a:p>
            <a:pPr marL="0" indent="0">
              <a:buNone/>
            </a:pPr>
            <a:endParaRPr lang="en-GB" dirty="0"/>
          </a:p>
        </p:txBody>
      </p:sp>
      <p:sp>
        <p:nvSpPr>
          <p:cNvPr id="6" name="TextBox 5"/>
          <p:cNvSpPr txBox="1"/>
          <p:nvPr/>
        </p:nvSpPr>
        <p:spPr>
          <a:xfrm>
            <a:off x="7586629" y="142907"/>
            <a:ext cx="1531188" cy="646331"/>
          </a:xfrm>
          <a:prstGeom prst="rect">
            <a:avLst/>
          </a:prstGeom>
          <a:noFill/>
        </p:spPr>
        <p:txBody>
          <a:bodyPr wrap="none" rtlCol="0">
            <a:spAutoFit/>
          </a:bodyPr>
          <a:lstStyle/>
          <a:p>
            <a:pPr algn="ctr"/>
            <a:r>
              <a:rPr lang="en-US" dirty="0" smtClean="0">
                <a:solidFill>
                  <a:schemeClr val="bg1"/>
                </a:solidFill>
              </a:rPr>
              <a:t>Strategic</a:t>
            </a:r>
          </a:p>
          <a:p>
            <a:pPr algn="ctr"/>
            <a:r>
              <a:rPr lang="en-US" dirty="0" smtClean="0">
                <a:solidFill>
                  <a:schemeClr val="bg1"/>
                </a:solidFill>
              </a:rPr>
              <a:t>Opportunity</a:t>
            </a:r>
            <a:endParaRPr lang="en-US" dirty="0">
              <a:solidFill>
                <a:schemeClr val="bg1"/>
              </a:solidFill>
            </a:endParaRPr>
          </a:p>
        </p:txBody>
      </p:sp>
      <p:sp>
        <p:nvSpPr>
          <p:cNvPr id="7" name="TextBox 6"/>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2</a:t>
            </a:fld>
            <a:endParaRPr lang="en-US" sz="1200" dirty="0"/>
          </a:p>
        </p:txBody>
      </p:sp>
      <p:sp>
        <p:nvSpPr>
          <p:cNvPr id="4" name="TextBox 3"/>
          <p:cNvSpPr txBox="1"/>
          <p:nvPr/>
        </p:nvSpPr>
        <p:spPr>
          <a:xfrm>
            <a:off x="289091" y="3740406"/>
            <a:ext cx="7972257" cy="561348"/>
          </a:xfrm>
          <a:prstGeom prst="rect">
            <a:avLst/>
          </a:prstGeom>
          <a:solidFill>
            <a:schemeClr val="accent1">
              <a:alpha val="22000"/>
            </a:schemeClr>
          </a:solidFill>
        </p:spPr>
        <p:txBody>
          <a:bodyPr wrap="square" rtlCol="0">
            <a:spAutoFit/>
          </a:bodyPr>
          <a:lstStyle/>
          <a:p>
            <a:endParaRPr lang="en-US" dirty="0"/>
          </a:p>
        </p:txBody>
      </p:sp>
      <p:pic>
        <p:nvPicPr>
          <p:cNvPr id="8" name="Picture 7" descr="LKR_Wht_on_Blk-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42907"/>
            <a:ext cx="1828800" cy="1828800"/>
          </a:xfrm>
          <a:prstGeom prst="rect">
            <a:avLst/>
          </a:prstGeom>
        </p:spPr>
      </p:pic>
    </p:spTree>
    <p:extLst>
      <p:ext uri="{BB962C8B-B14F-4D97-AF65-F5344CB8AC3E}">
        <p14:creationId xmlns:p14="http://schemas.microsoft.com/office/powerpoint/2010/main" val="4813842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E67C8"/>
                </a:solidFill>
              </a:rPr>
              <a:t>Quality in Manufacture</a:t>
            </a:r>
            <a:endParaRPr lang="en-US" dirty="0">
              <a:solidFill>
                <a:srgbClr val="4E67C8"/>
              </a:solidFill>
            </a:endParaRPr>
          </a:p>
        </p:txBody>
      </p:sp>
      <p:sp>
        <p:nvSpPr>
          <p:cNvPr id="3" name="Content Placeholder 2"/>
          <p:cNvSpPr>
            <a:spLocks noGrp="1"/>
          </p:cNvSpPr>
          <p:nvPr>
            <p:ph idx="1"/>
          </p:nvPr>
        </p:nvSpPr>
        <p:spPr>
          <a:xfrm>
            <a:off x="498474" y="1444943"/>
            <a:ext cx="7186756" cy="4428152"/>
          </a:xfrm>
        </p:spPr>
        <p:txBody>
          <a:bodyPr>
            <a:normAutofit/>
          </a:bodyPr>
          <a:lstStyle/>
          <a:p>
            <a:r>
              <a:rPr lang="en-US" dirty="0" smtClean="0"/>
              <a:t>Since 2011, we have exclusively used automotive suppliers certified to ISO9001 &amp; TS-16949</a:t>
            </a:r>
            <a:endParaRPr lang="en-US" sz="1600" dirty="0"/>
          </a:p>
          <a:p>
            <a:r>
              <a:rPr lang="en-US" dirty="0" smtClean="0"/>
              <a:t>We have 1 full-time employee based in China focused solely on </a:t>
            </a:r>
            <a:r>
              <a:rPr lang="en-US" dirty="0"/>
              <a:t>q</a:t>
            </a:r>
            <a:r>
              <a:rPr lang="en-US" dirty="0" smtClean="0"/>
              <a:t>uality</a:t>
            </a:r>
          </a:p>
          <a:p>
            <a:pPr marL="0" indent="0">
              <a:buNone/>
            </a:pPr>
            <a:endParaRPr lang="en-US" dirty="0"/>
          </a:p>
        </p:txBody>
      </p:sp>
      <p:pic>
        <p:nvPicPr>
          <p:cNvPr id="5" name="Picture 4" descr="1280px-Mercedes-Benz_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3982" y="3702953"/>
            <a:ext cx="1313956" cy="927982"/>
          </a:xfrm>
          <a:prstGeom prst="rect">
            <a:avLst/>
          </a:prstGeom>
        </p:spPr>
      </p:pic>
      <p:pic>
        <p:nvPicPr>
          <p:cNvPr id="8" name="Picture 7" descr="MAN_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063" y="4515476"/>
            <a:ext cx="1322404" cy="733934"/>
          </a:xfrm>
          <a:prstGeom prst="rect">
            <a:avLst/>
          </a:prstGeom>
        </p:spPr>
      </p:pic>
      <p:pic>
        <p:nvPicPr>
          <p:cNvPr id="9" name="Picture 8" descr="tumblr_nnrbfpdxUT1uurcr8o1_1280.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564" y="3204380"/>
            <a:ext cx="1278903" cy="997145"/>
          </a:xfrm>
          <a:prstGeom prst="rect">
            <a:avLst/>
          </a:prstGeom>
        </p:spPr>
      </p:pic>
      <p:pic>
        <p:nvPicPr>
          <p:cNvPr id="12" name="Picture 11" descr="Bosch-Logo.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59168" y="5540495"/>
            <a:ext cx="1458770" cy="332600"/>
          </a:xfrm>
          <a:prstGeom prst="rect">
            <a:avLst/>
          </a:prstGeom>
        </p:spPr>
      </p:pic>
      <p:sp>
        <p:nvSpPr>
          <p:cNvPr id="10" name="TextBox 9"/>
          <p:cNvSpPr txBox="1"/>
          <p:nvPr/>
        </p:nvSpPr>
        <p:spPr>
          <a:xfrm>
            <a:off x="7539777" y="130301"/>
            <a:ext cx="1604223" cy="646331"/>
          </a:xfrm>
          <a:prstGeom prst="rect">
            <a:avLst/>
          </a:prstGeom>
          <a:noFill/>
        </p:spPr>
        <p:txBody>
          <a:bodyPr wrap="square" rtlCol="0">
            <a:spAutoFit/>
          </a:bodyPr>
          <a:lstStyle/>
          <a:p>
            <a:pPr algn="ctr"/>
            <a:r>
              <a:rPr lang="en-US" dirty="0" smtClean="0">
                <a:solidFill>
                  <a:schemeClr val="bg1"/>
                </a:solidFill>
              </a:rPr>
              <a:t>Demanding</a:t>
            </a:r>
          </a:p>
          <a:p>
            <a:pPr algn="ctr"/>
            <a:r>
              <a:rPr lang="en-US" dirty="0" smtClean="0">
                <a:solidFill>
                  <a:schemeClr val="bg1"/>
                </a:solidFill>
              </a:rPr>
              <a:t>Excellence</a:t>
            </a:r>
          </a:p>
        </p:txBody>
      </p:sp>
      <p:sp>
        <p:nvSpPr>
          <p:cNvPr id="13" name="TextBox 12"/>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20</a:t>
            </a:fld>
            <a:endParaRPr lang="en-US" sz="1200" dirty="0"/>
          </a:p>
        </p:txBody>
      </p:sp>
      <p:graphicFrame>
        <p:nvGraphicFramePr>
          <p:cNvPr id="14" name="Chart 13"/>
          <p:cNvGraphicFramePr>
            <a:graphicFrameLocks noGrp="1"/>
          </p:cNvGraphicFramePr>
          <p:nvPr>
            <p:extLst>
              <p:ext uri="{D42A27DB-BD31-4B8C-83A1-F6EECF244321}">
                <p14:modId xmlns:p14="http://schemas.microsoft.com/office/powerpoint/2010/main" val="225387786"/>
              </p:ext>
            </p:extLst>
          </p:nvPr>
        </p:nvGraphicFramePr>
        <p:xfrm>
          <a:off x="3600384" y="3042572"/>
          <a:ext cx="5201359" cy="357265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5283658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E67C8"/>
                </a:solidFill>
              </a:rPr>
              <a:t>Warranty &amp; Questions</a:t>
            </a:r>
            <a:endParaRPr lang="en-US" dirty="0">
              <a:solidFill>
                <a:srgbClr val="4E67C8"/>
              </a:solidFill>
            </a:endParaRPr>
          </a:p>
        </p:txBody>
      </p:sp>
      <p:sp>
        <p:nvSpPr>
          <p:cNvPr id="11" name="TextBox 10"/>
          <p:cNvSpPr txBox="1"/>
          <p:nvPr/>
        </p:nvSpPr>
        <p:spPr>
          <a:xfrm>
            <a:off x="7539777" y="175121"/>
            <a:ext cx="1604223" cy="646331"/>
          </a:xfrm>
          <a:prstGeom prst="rect">
            <a:avLst/>
          </a:prstGeom>
          <a:noFill/>
        </p:spPr>
        <p:txBody>
          <a:bodyPr wrap="square" rtlCol="0">
            <a:spAutoFit/>
          </a:bodyPr>
          <a:lstStyle/>
          <a:p>
            <a:pPr algn="ctr"/>
            <a:r>
              <a:rPr lang="en-US" dirty="0" smtClean="0">
                <a:solidFill>
                  <a:schemeClr val="bg1"/>
                </a:solidFill>
              </a:rPr>
              <a:t>Quantifiable</a:t>
            </a:r>
          </a:p>
          <a:p>
            <a:pPr algn="ctr"/>
            <a:r>
              <a:rPr lang="en-US" dirty="0" smtClean="0">
                <a:solidFill>
                  <a:schemeClr val="bg1"/>
                </a:solidFill>
              </a:rPr>
              <a:t>Measures</a:t>
            </a:r>
          </a:p>
        </p:txBody>
      </p:sp>
      <p:sp>
        <p:nvSpPr>
          <p:cNvPr id="16" name="TextBox 15"/>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21</a:t>
            </a:fld>
            <a:endParaRPr lang="en-US" sz="1200" dirty="0"/>
          </a:p>
        </p:txBody>
      </p:sp>
      <p:sp>
        <p:nvSpPr>
          <p:cNvPr id="3" name="Content Placeholder 2"/>
          <p:cNvSpPr>
            <a:spLocks noGrp="1"/>
          </p:cNvSpPr>
          <p:nvPr>
            <p:ph idx="1"/>
          </p:nvPr>
        </p:nvSpPr>
        <p:spPr/>
        <p:txBody>
          <a:bodyPr>
            <a:normAutofit lnSpcReduction="10000"/>
          </a:bodyPr>
          <a:lstStyle/>
          <a:p>
            <a:pPr marL="0" indent="0">
              <a:buNone/>
            </a:pPr>
            <a:r>
              <a:rPr lang="en-US" dirty="0" smtClean="0"/>
              <a:t>Anytime:</a:t>
            </a:r>
          </a:p>
          <a:p>
            <a:pPr marL="0" indent="0">
              <a:buNone/>
            </a:pPr>
            <a:r>
              <a:rPr lang="en-US" dirty="0" smtClean="0">
                <a:hlinkClick r:id="rId3"/>
              </a:rPr>
              <a:t>Makemusicfun@warwickmusic.com</a:t>
            </a:r>
            <a:endParaRPr lang="en-US" dirty="0" smtClean="0"/>
          </a:p>
          <a:p>
            <a:pPr marL="0" indent="0">
              <a:buNone/>
            </a:pPr>
            <a:endParaRPr lang="en-US" dirty="0"/>
          </a:p>
          <a:p>
            <a:pPr marL="0" indent="0">
              <a:buNone/>
            </a:pPr>
            <a:r>
              <a:rPr lang="en-US" dirty="0" smtClean="0"/>
              <a:t>Please add image, serial number and</a:t>
            </a:r>
          </a:p>
          <a:p>
            <a:pPr marL="0" indent="0">
              <a:buNone/>
            </a:pPr>
            <a:r>
              <a:rPr lang="en-US" dirty="0" smtClean="0"/>
              <a:t>Mailing address. </a:t>
            </a:r>
          </a:p>
          <a:p>
            <a:pPr marL="0" indent="0">
              <a:buNone/>
            </a:pPr>
            <a:r>
              <a:rPr lang="en-US" dirty="0" smtClean="0"/>
              <a:t>We have very very few issues, so</a:t>
            </a:r>
          </a:p>
          <a:p>
            <a:pPr marL="0" indent="0">
              <a:buNone/>
            </a:pPr>
            <a:r>
              <a:rPr lang="en-US" dirty="0" smtClean="0"/>
              <a:t>We can afford to replace </a:t>
            </a:r>
          </a:p>
          <a:p>
            <a:pPr marL="0" indent="0">
              <a:buNone/>
            </a:pPr>
            <a:r>
              <a:rPr lang="en-US" dirty="0" smtClean="0"/>
              <a:t>the instruments. </a:t>
            </a:r>
          </a:p>
          <a:p>
            <a:pPr marL="0" indent="0">
              <a:buNone/>
            </a:pPr>
            <a:endParaRPr lang="en-US" dirty="0"/>
          </a:p>
        </p:txBody>
      </p:sp>
      <p:pic>
        <p:nvPicPr>
          <p:cNvPr id="4" name="Picture 3"/>
          <p:cNvPicPr>
            <a:picLocks noChangeAspect="1"/>
          </p:cNvPicPr>
          <p:nvPr/>
        </p:nvPicPr>
        <p:blipFill>
          <a:blip r:embed="rId4"/>
          <a:stretch>
            <a:fillRect/>
          </a:stretch>
        </p:blipFill>
        <p:spPr>
          <a:xfrm>
            <a:off x="5259279" y="1769350"/>
            <a:ext cx="2976216" cy="4258277"/>
          </a:xfrm>
          <a:prstGeom prst="rect">
            <a:avLst/>
          </a:prstGeom>
        </p:spPr>
      </p:pic>
    </p:spTree>
    <p:extLst>
      <p:ext uri="{BB962C8B-B14F-4D97-AF65-F5344CB8AC3E}">
        <p14:creationId xmlns:p14="http://schemas.microsoft.com/office/powerpoint/2010/main" val="776496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E67C8"/>
                </a:solidFill>
              </a:rPr>
              <a:t>Quality in Service</a:t>
            </a:r>
            <a:endParaRPr lang="en-US" dirty="0">
              <a:solidFill>
                <a:srgbClr val="4E67C8"/>
              </a:solidFill>
            </a:endParaRPr>
          </a:p>
        </p:txBody>
      </p:sp>
      <p:sp>
        <p:nvSpPr>
          <p:cNvPr id="3" name="Content Placeholder 2"/>
          <p:cNvSpPr>
            <a:spLocks noGrp="1"/>
          </p:cNvSpPr>
          <p:nvPr>
            <p:ph idx="1"/>
          </p:nvPr>
        </p:nvSpPr>
        <p:spPr>
          <a:xfrm>
            <a:off x="498474" y="1241743"/>
            <a:ext cx="7186756" cy="4428152"/>
          </a:xfrm>
        </p:spPr>
        <p:txBody>
          <a:bodyPr>
            <a:normAutofit/>
          </a:bodyPr>
          <a:lstStyle/>
          <a:p>
            <a:r>
              <a:rPr lang="en-US" dirty="0" smtClean="0"/>
              <a:t>We replace and ship </a:t>
            </a:r>
            <a:r>
              <a:rPr lang="en-US" b="1" u="sng" dirty="0" smtClean="0"/>
              <a:t>all</a:t>
            </a:r>
            <a:r>
              <a:rPr lang="en-US" dirty="0" smtClean="0"/>
              <a:t> warranty and non-warranty claims worldwide free of charge from the UK</a:t>
            </a:r>
          </a:p>
          <a:p>
            <a:r>
              <a:rPr lang="en-US" dirty="0" smtClean="0"/>
              <a:t>We do not need to provide any spare parts or servicing support to dealers</a:t>
            </a:r>
          </a:p>
          <a:p>
            <a:r>
              <a:rPr lang="en-US" dirty="0" smtClean="0"/>
              <a:t>Net Promoter Score (customer service) 89%</a:t>
            </a:r>
          </a:p>
          <a:p>
            <a:pPr marL="0" indent="0">
              <a:buNone/>
            </a:pPr>
            <a:endParaRPr lang="en-US" sz="1600" dirty="0"/>
          </a:p>
          <a:p>
            <a:pPr marL="0" indent="0">
              <a:buNone/>
            </a:pPr>
            <a:endParaRPr lang="en-US" dirty="0"/>
          </a:p>
        </p:txBody>
      </p:sp>
      <p:sp>
        <p:nvSpPr>
          <p:cNvPr id="4" name="Oval Callout 3"/>
          <p:cNvSpPr/>
          <p:nvPr/>
        </p:nvSpPr>
        <p:spPr>
          <a:xfrm>
            <a:off x="218323" y="3600450"/>
            <a:ext cx="3703026" cy="1563944"/>
          </a:xfrm>
          <a:prstGeom prst="wedgeEllipseCallout">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sz="1200" dirty="0"/>
          </a:p>
          <a:p>
            <a:pPr algn="just"/>
            <a:r>
              <a:rPr lang="en-US" sz="1050" dirty="0"/>
              <a:t>“Thank you very much for your fast response...I thank you for helping me get my pTrumpet back up and running, I really enjoy the horn. I am going to recommend that everyone I know buy a pTrumpet.”  </a:t>
            </a:r>
            <a:r>
              <a:rPr lang="en-US" sz="1050" b="1" dirty="0" smtClean="0"/>
              <a:t>Michael A. (Mar 2017)</a:t>
            </a:r>
            <a:endParaRPr lang="en-US" sz="1050" b="1" dirty="0"/>
          </a:p>
        </p:txBody>
      </p:sp>
      <p:sp>
        <p:nvSpPr>
          <p:cNvPr id="5" name="Oval Callout 4"/>
          <p:cNvSpPr/>
          <p:nvPr/>
        </p:nvSpPr>
        <p:spPr>
          <a:xfrm>
            <a:off x="1580193" y="5217193"/>
            <a:ext cx="3363513" cy="131180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200" dirty="0" smtClean="0"/>
              <a:t>”What </a:t>
            </a:r>
            <a:r>
              <a:rPr lang="en-US" sz="1200" dirty="0"/>
              <a:t>incredible customer service. I don't know what to say. Except thank you and thank you again</a:t>
            </a:r>
            <a:r>
              <a:rPr lang="en-US" sz="1200" dirty="0" smtClean="0"/>
              <a:t>.” </a:t>
            </a:r>
            <a:r>
              <a:rPr lang="en-US" sz="1200" b="1" dirty="0" smtClean="0"/>
              <a:t>Julie P. (Feb 2017)</a:t>
            </a:r>
            <a:endParaRPr lang="en-US" sz="1200" b="1" dirty="0"/>
          </a:p>
        </p:txBody>
      </p:sp>
      <p:sp>
        <p:nvSpPr>
          <p:cNvPr id="6" name="Oval Callout 5"/>
          <p:cNvSpPr/>
          <p:nvPr/>
        </p:nvSpPr>
        <p:spPr>
          <a:xfrm>
            <a:off x="4513401" y="3419405"/>
            <a:ext cx="4147711" cy="2578589"/>
          </a:xfrm>
          <a:prstGeom prst="wedgeEllipseCallout">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r>
              <a:rPr lang="en-US" sz="1100" dirty="0"/>
              <a:t>"My son is disabled, stroke in utero...</a:t>
            </a:r>
            <a:r>
              <a:rPr lang="en-US" sz="1100" dirty="0" err="1"/>
              <a:t>drs</a:t>
            </a:r>
            <a:r>
              <a:rPr lang="en-US" sz="1100" dirty="0"/>
              <a:t> gave him a grim prognosis but he prevailed.....in forth grade he signed himself up for band!!! LOL....trumpet...played one handed but it was so heavy....AS SOON as the pTrumpet was released for US, we bought one.....he is in 6th grade and playing like a champ....ONE HANDED....it is light enough!!!</a:t>
            </a:r>
            <a:r>
              <a:rPr lang="en-US" sz="1100" dirty="0" smtClean="0"/>
              <a:t>” </a:t>
            </a:r>
            <a:r>
              <a:rPr lang="en-US" sz="1100" b="1" dirty="0" smtClean="0"/>
              <a:t>Facebook Message (Apr 2017)</a:t>
            </a:r>
            <a:endParaRPr lang="en-US" sz="1100" b="1" dirty="0"/>
          </a:p>
          <a:p>
            <a:endParaRPr lang="en-US" sz="1100" dirty="0"/>
          </a:p>
        </p:txBody>
      </p:sp>
      <p:sp>
        <p:nvSpPr>
          <p:cNvPr id="7" name="TextBox 6"/>
          <p:cNvSpPr txBox="1"/>
          <p:nvPr/>
        </p:nvSpPr>
        <p:spPr>
          <a:xfrm>
            <a:off x="7539777" y="175121"/>
            <a:ext cx="1604223" cy="646331"/>
          </a:xfrm>
          <a:prstGeom prst="rect">
            <a:avLst/>
          </a:prstGeom>
          <a:noFill/>
        </p:spPr>
        <p:txBody>
          <a:bodyPr wrap="square" rtlCol="0">
            <a:spAutoFit/>
          </a:bodyPr>
          <a:lstStyle/>
          <a:p>
            <a:pPr algn="ctr"/>
            <a:r>
              <a:rPr lang="en-US" dirty="0" smtClean="0">
                <a:solidFill>
                  <a:schemeClr val="bg1"/>
                </a:solidFill>
              </a:rPr>
              <a:t>Customers</a:t>
            </a:r>
          </a:p>
          <a:p>
            <a:pPr algn="ctr"/>
            <a:r>
              <a:rPr lang="en-US" dirty="0" smtClean="0">
                <a:solidFill>
                  <a:schemeClr val="bg1"/>
                </a:solidFill>
              </a:rPr>
              <a:t>First</a:t>
            </a:r>
          </a:p>
        </p:txBody>
      </p:sp>
      <p:sp>
        <p:nvSpPr>
          <p:cNvPr id="8" name="TextBox 7"/>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22</a:t>
            </a:fld>
            <a:endParaRPr lang="en-US" sz="1200" dirty="0"/>
          </a:p>
        </p:txBody>
      </p:sp>
    </p:spTree>
    <p:extLst>
      <p:ext uri="{BB962C8B-B14F-4D97-AF65-F5344CB8AC3E}">
        <p14:creationId xmlns:p14="http://schemas.microsoft.com/office/powerpoint/2010/main" val="201653256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E67C8"/>
                </a:solidFill>
              </a:rPr>
              <a:t>Net Promoter Scores</a:t>
            </a:r>
            <a:endParaRPr lang="en-US" dirty="0">
              <a:solidFill>
                <a:srgbClr val="4E67C8"/>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04979479"/>
              </p:ext>
            </p:extLst>
          </p:nvPr>
        </p:nvGraphicFramePr>
        <p:xfrm>
          <a:off x="1563912" y="4263682"/>
          <a:ext cx="6475300" cy="2235200"/>
        </p:xfrm>
        <a:graphic>
          <a:graphicData uri="http://schemas.openxmlformats.org/drawingml/2006/table">
            <a:tbl>
              <a:tblPr firstRow="1" bandRow="1">
                <a:tableStyleId>{5C22544A-7EE6-4342-B048-85BDC9FD1C3A}</a:tableStyleId>
              </a:tblPr>
              <a:tblGrid>
                <a:gridCol w="2768930"/>
                <a:gridCol w="1056646"/>
                <a:gridCol w="1335271"/>
                <a:gridCol w="1314453"/>
              </a:tblGrid>
              <a:tr h="370840">
                <a:tc>
                  <a:txBody>
                    <a:bodyPr/>
                    <a:lstStyle/>
                    <a:p>
                      <a:endParaRPr lang="en-US" sz="1600" dirty="0"/>
                    </a:p>
                  </a:txBody>
                  <a:tcPr/>
                </a:tc>
                <a:tc>
                  <a:txBody>
                    <a:bodyPr/>
                    <a:lstStyle/>
                    <a:p>
                      <a:pPr algn="r"/>
                      <a:r>
                        <a:rPr lang="en-US" sz="1600" dirty="0" err="1" smtClean="0"/>
                        <a:t>pBuzz</a:t>
                      </a:r>
                      <a:endParaRPr lang="en-US" sz="1600" dirty="0"/>
                    </a:p>
                  </a:txBody>
                  <a:tcPr/>
                </a:tc>
                <a:tc>
                  <a:txBody>
                    <a:bodyPr/>
                    <a:lstStyle/>
                    <a:p>
                      <a:pPr algn="r"/>
                      <a:r>
                        <a:rPr lang="en-US" sz="1600" dirty="0" smtClean="0"/>
                        <a:t>pBone</a:t>
                      </a:r>
                      <a:endParaRPr lang="en-US" sz="1600" dirty="0"/>
                    </a:p>
                  </a:txBody>
                  <a:tcPr/>
                </a:tc>
                <a:tc>
                  <a:txBody>
                    <a:bodyPr/>
                    <a:lstStyle/>
                    <a:p>
                      <a:pPr algn="r"/>
                      <a:r>
                        <a:rPr lang="en-US" sz="1600" dirty="0" smtClean="0"/>
                        <a:t>pTrumpet</a:t>
                      </a:r>
                      <a:endParaRPr lang="en-US" sz="1600" dirty="0"/>
                    </a:p>
                  </a:txBody>
                  <a:tcPr/>
                </a:tc>
              </a:tr>
              <a:tr h="370840">
                <a:tc>
                  <a:txBody>
                    <a:bodyPr/>
                    <a:lstStyle/>
                    <a:p>
                      <a:r>
                        <a:rPr lang="en-US" sz="1400" b="1" dirty="0" smtClean="0"/>
                        <a:t>Net Promoter Scores</a:t>
                      </a:r>
                      <a:endParaRPr lang="en-US" sz="1400" b="1" dirty="0"/>
                    </a:p>
                  </a:txBody>
                  <a:tcPr/>
                </a:tc>
                <a:tc>
                  <a:txBody>
                    <a:bodyPr/>
                    <a:lstStyle/>
                    <a:p>
                      <a:pPr algn="r"/>
                      <a:r>
                        <a:rPr lang="en-US" sz="1400" dirty="0" smtClean="0"/>
                        <a:t>+81%</a:t>
                      </a:r>
                      <a:endParaRPr lang="en-US" sz="1400" dirty="0"/>
                    </a:p>
                  </a:txBody>
                  <a:tcPr/>
                </a:tc>
                <a:tc>
                  <a:txBody>
                    <a:bodyPr/>
                    <a:lstStyle/>
                    <a:p>
                      <a:pPr algn="r"/>
                      <a:r>
                        <a:rPr lang="en-US" sz="1400" dirty="0" smtClean="0"/>
                        <a:t>+68%</a:t>
                      </a:r>
                      <a:endParaRPr lang="en-US" sz="1400" dirty="0"/>
                    </a:p>
                  </a:txBody>
                  <a:tcPr/>
                </a:tc>
                <a:tc>
                  <a:txBody>
                    <a:bodyPr/>
                    <a:lstStyle/>
                    <a:p>
                      <a:pPr algn="r"/>
                      <a:r>
                        <a:rPr lang="en-US" sz="1400" dirty="0" smtClean="0"/>
                        <a:t>+36%</a:t>
                      </a:r>
                      <a:endParaRPr lang="en-US" sz="1400" dirty="0"/>
                    </a:p>
                  </a:txBody>
                  <a:tcPr/>
                </a:tc>
              </a:tr>
              <a:tr h="370840">
                <a:tc>
                  <a:txBody>
                    <a:bodyPr/>
                    <a:lstStyle/>
                    <a:p>
                      <a:endParaRPr lang="en-US" sz="1400" dirty="0" smtClean="0"/>
                    </a:p>
                    <a:p>
                      <a:r>
                        <a:rPr lang="en-US" sz="1600" b="1" dirty="0" smtClean="0"/>
                        <a:t>Amazon.com</a:t>
                      </a:r>
                    </a:p>
                    <a:p>
                      <a:endParaRPr lang="en-US" sz="1400" dirty="0" smtClean="0"/>
                    </a:p>
                    <a:p>
                      <a:endParaRPr lang="en-US" sz="1400" dirty="0"/>
                    </a:p>
                  </a:txBody>
                  <a:tcPr/>
                </a:tc>
                <a:tc>
                  <a:txBody>
                    <a:bodyPr/>
                    <a:lstStyle/>
                    <a:p>
                      <a:pPr algn="r"/>
                      <a:endParaRPr lang="en-US" sz="1400" dirty="0" smtClean="0"/>
                    </a:p>
                    <a:p>
                      <a:pPr algn="r"/>
                      <a:endParaRPr lang="en-US" sz="1400" dirty="0"/>
                    </a:p>
                  </a:txBody>
                  <a:tcPr/>
                </a:tc>
                <a:tc>
                  <a:txBody>
                    <a:bodyPr/>
                    <a:lstStyle/>
                    <a:p>
                      <a:pPr algn="r"/>
                      <a:endParaRPr lang="en-US" sz="1400" dirty="0"/>
                    </a:p>
                  </a:txBody>
                  <a:tcPr/>
                </a:tc>
                <a:tc>
                  <a:txBody>
                    <a:bodyPr/>
                    <a:lstStyle/>
                    <a:p>
                      <a:pPr algn="r"/>
                      <a:endParaRPr lang="en-US" sz="1400" dirty="0"/>
                    </a:p>
                  </a:txBody>
                  <a:tcPr/>
                </a:tc>
              </a:tr>
              <a:tr h="370840">
                <a:tc>
                  <a:txBody>
                    <a:bodyPr/>
                    <a:lstStyle/>
                    <a:p>
                      <a:r>
                        <a:rPr lang="en-US" sz="1400" b="1" dirty="0" smtClean="0"/>
                        <a:t>Facebook Engagement</a:t>
                      </a:r>
                    </a:p>
                    <a:p>
                      <a:r>
                        <a:rPr lang="en-US" sz="1400" b="1" dirty="0" smtClean="0"/>
                        <a:t>(April</a:t>
                      </a:r>
                      <a:r>
                        <a:rPr lang="en-US" sz="1400" b="1" baseline="0" dirty="0" smtClean="0"/>
                        <a:t> </a:t>
                      </a:r>
                      <a:r>
                        <a:rPr lang="en-US" sz="1400" b="1" dirty="0" smtClean="0"/>
                        <a:t>-17)</a:t>
                      </a:r>
                      <a:endParaRPr lang="en-US" sz="1400" b="1" dirty="0"/>
                    </a:p>
                  </a:txBody>
                  <a:tcPr/>
                </a:tc>
                <a:tc gridSpan="3">
                  <a:txBody>
                    <a:bodyPr/>
                    <a:lstStyle/>
                    <a:p>
                      <a:pPr algn="ctr"/>
                      <a:r>
                        <a:rPr lang="en-US" sz="1400" dirty="0" smtClean="0"/>
                        <a:t>2.1</a:t>
                      </a:r>
                      <a:r>
                        <a:rPr lang="en-US" sz="1400" baseline="0" dirty="0" smtClean="0"/>
                        <a:t> </a:t>
                      </a:r>
                      <a:r>
                        <a:rPr lang="en-US" sz="1400" dirty="0" smtClean="0"/>
                        <a:t>m</a:t>
                      </a:r>
                      <a:endParaRPr lang="en-US" sz="1400" dirty="0"/>
                    </a:p>
                  </a:txBody>
                  <a:tcPr/>
                </a:tc>
                <a:tc hMerge="1">
                  <a:txBody>
                    <a:bodyPr/>
                    <a:lstStyle/>
                    <a:p>
                      <a:pPr algn="r"/>
                      <a:endParaRPr lang="en-US" sz="1400" dirty="0"/>
                    </a:p>
                  </a:txBody>
                  <a:tcPr/>
                </a:tc>
                <a:tc hMerge="1">
                  <a:txBody>
                    <a:bodyPr/>
                    <a:lstStyle/>
                    <a:p>
                      <a:pPr algn="r"/>
                      <a:endParaRPr lang="en-US" sz="1400" dirty="0"/>
                    </a:p>
                  </a:txBody>
                  <a:tcPr/>
                </a:tc>
              </a:tr>
            </a:tbl>
          </a:graphicData>
        </a:graphic>
      </p:graphicFrame>
      <p:pic>
        <p:nvPicPr>
          <p:cNvPr id="6" name="Picture 5" descr="pbon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6081" y="1151628"/>
            <a:ext cx="860894" cy="2859959"/>
          </a:xfrm>
          <a:prstGeom prst="rect">
            <a:avLst/>
          </a:prstGeom>
        </p:spPr>
      </p:pic>
      <p:pic>
        <p:nvPicPr>
          <p:cNvPr id="8" name="Picture 7" descr="ptrumpet.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07993" y="1742371"/>
            <a:ext cx="706018" cy="1968048"/>
          </a:xfrm>
          <a:prstGeom prst="rect">
            <a:avLst/>
          </a:prstGeom>
        </p:spPr>
      </p:pic>
      <p:pic>
        <p:nvPicPr>
          <p:cNvPr id="9" name="Picture 8" descr="pbuzz2.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92620" y="1655321"/>
            <a:ext cx="793433" cy="2356266"/>
          </a:xfrm>
          <a:prstGeom prst="rect">
            <a:avLst/>
          </a:prstGeom>
        </p:spPr>
      </p:pic>
      <p:sp>
        <p:nvSpPr>
          <p:cNvPr id="11" name="TextBox 10"/>
          <p:cNvSpPr txBox="1"/>
          <p:nvPr/>
        </p:nvSpPr>
        <p:spPr>
          <a:xfrm>
            <a:off x="7539777" y="175121"/>
            <a:ext cx="1604223" cy="646331"/>
          </a:xfrm>
          <a:prstGeom prst="rect">
            <a:avLst/>
          </a:prstGeom>
          <a:noFill/>
        </p:spPr>
        <p:txBody>
          <a:bodyPr wrap="square" rtlCol="0">
            <a:spAutoFit/>
          </a:bodyPr>
          <a:lstStyle/>
          <a:p>
            <a:pPr algn="ctr"/>
            <a:r>
              <a:rPr lang="en-US" dirty="0" smtClean="0">
                <a:solidFill>
                  <a:schemeClr val="bg1"/>
                </a:solidFill>
              </a:rPr>
              <a:t>Quantifiable</a:t>
            </a:r>
          </a:p>
          <a:p>
            <a:pPr algn="ctr"/>
            <a:r>
              <a:rPr lang="en-US" dirty="0" smtClean="0">
                <a:solidFill>
                  <a:schemeClr val="bg1"/>
                </a:solidFill>
              </a:rPr>
              <a:t>Measures</a:t>
            </a:r>
          </a:p>
        </p:txBody>
      </p:sp>
      <p:pic>
        <p:nvPicPr>
          <p:cNvPr id="1026"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94766" y="1185608"/>
            <a:ext cx="3748684" cy="2825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394046" y="5023331"/>
            <a:ext cx="909948" cy="956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448722" y="5021665"/>
            <a:ext cx="1118891" cy="974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884660" y="5054852"/>
            <a:ext cx="952683" cy="91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23</a:t>
            </a:fld>
            <a:endParaRPr lang="en-US" sz="1200" dirty="0"/>
          </a:p>
        </p:txBody>
      </p:sp>
    </p:spTree>
    <p:extLst>
      <p:ext uri="{BB962C8B-B14F-4D97-AF65-F5344CB8AC3E}">
        <p14:creationId xmlns:p14="http://schemas.microsoft.com/office/powerpoint/2010/main" val="40577895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3"/>
          <p:cNvSpPr>
            <a:spLocks noChangeArrowheads="1"/>
          </p:cNvSpPr>
          <p:nvPr/>
        </p:nvSpPr>
        <p:spPr bwMode="auto">
          <a:xfrm rot="5400000">
            <a:off x="5448634" y="3048258"/>
            <a:ext cx="2438400" cy="4056888"/>
          </a:xfrm>
          <a:prstGeom prst="rect">
            <a:avLst/>
          </a:prstGeom>
          <a:solidFill>
            <a:schemeClr val="bg1"/>
          </a:solidFill>
          <a:ln w="19050">
            <a:solidFill>
              <a:srgbClr val="C0C0C0"/>
            </a:solidFill>
            <a:miter lim="800000"/>
            <a:headEnd/>
            <a:tailEnd/>
          </a:ln>
          <a:effectLst/>
        </p:spPr>
        <p:txBody>
          <a:bodyPr wrap="none" anchor="ctr"/>
          <a:lstStyle/>
          <a:p>
            <a:endParaRPr lang="en-US" dirty="0"/>
          </a:p>
        </p:txBody>
      </p:sp>
      <p:sp>
        <p:nvSpPr>
          <p:cNvPr id="12" name="Rectangle 23"/>
          <p:cNvSpPr>
            <a:spLocks noChangeArrowheads="1"/>
          </p:cNvSpPr>
          <p:nvPr/>
        </p:nvSpPr>
        <p:spPr bwMode="auto">
          <a:xfrm rot="5400000">
            <a:off x="1190244" y="3048258"/>
            <a:ext cx="2438400" cy="4056888"/>
          </a:xfrm>
          <a:prstGeom prst="rect">
            <a:avLst/>
          </a:prstGeom>
          <a:solidFill>
            <a:schemeClr val="bg1"/>
          </a:solidFill>
          <a:ln w="19050">
            <a:solidFill>
              <a:srgbClr val="C0C0C0"/>
            </a:solidFill>
            <a:miter lim="800000"/>
            <a:headEnd/>
            <a:tailEnd/>
          </a:ln>
          <a:effectLst/>
        </p:spPr>
        <p:txBody>
          <a:bodyPr wrap="none" anchor="ctr"/>
          <a:lstStyle/>
          <a:p>
            <a:endParaRPr lang="en-US" dirty="0"/>
          </a:p>
        </p:txBody>
      </p:sp>
      <p:sp>
        <p:nvSpPr>
          <p:cNvPr id="13" name="Rectangle 23"/>
          <p:cNvSpPr>
            <a:spLocks noChangeArrowheads="1"/>
          </p:cNvSpPr>
          <p:nvPr/>
        </p:nvSpPr>
        <p:spPr bwMode="auto">
          <a:xfrm rot="5400000">
            <a:off x="1154338" y="447708"/>
            <a:ext cx="2438400" cy="4056888"/>
          </a:xfrm>
          <a:prstGeom prst="rect">
            <a:avLst/>
          </a:prstGeom>
          <a:solidFill>
            <a:schemeClr val="bg1"/>
          </a:solidFill>
          <a:ln w="19050">
            <a:solidFill>
              <a:srgbClr val="C0C0C0"/>
            </a:solidFill>
            <a:miter lim="800000"/>
            <a:headEnd/>
            <a:tailEnd/>
          </a:ln>
          <a:effectLst/>
        </p:spPr>
        <p:txBody>
          <a:bodyPr wrap="none" anchor="ctr"/>
          <a:lstStyle/>
          <a:p>
            <a:endParaRPr lang="en-US" dirty="0"/>
          </a:p>
        </p:txBody>
      </p:sp>
      <p:sp>
        <p:nvSpPr>
          <p:cNvPr id="14" name="Slide Number Placeholder 7"/>
          <p:cNvSpPr>
            <a:spLocks noGrp="1"/>
          </p:cNvSpPr>
          <p:nvPr>
            <p:ph type="sldNum" sz="quarter" idx="11"/>
          </p:nvPr>
        </p:nvSpPr>
        <p:spPr>
          <a:xfrm>
            <a:off x="0" y="-333498"/>
            <a:ext cx="762000" cy="457200"/>
          </a:xfrm>
        </p:spPr>
        <p:txBody>
          <a:bodyPr/>
          <a:lstStyle/>
          <a:p>
            <a:pPr algn="l"/>
            <a:fld id="{72C68CC1-0207-4761-BA9D-8FE90908D8EA}" type="slidenum">
              <a:rPr lang="en-US"/>
              <a:pPr algn="l"/>
              <a:t>24</a:t>
            </a:fld>
            <a:endParaRPr lang="en-US" dirty="0"/>
          </a:p>
        </p:txBody>
      </p:sp>
      <p:sp>
        <p:nvSpPr>
          <p:cNvPr id="15" name="Rectangle 23"/>
          <p:cNvSpPr>
            <a:spLocks noChangeArrowheads="1"/>
          </p:cNvSpPr>
          <p:nvPr/>
        </p:nvSpPr>
        <p:spPr bwMode="auto">
          <a:xfrm rot="5400000">
            <a:off x="5457444" y="495750"/>
            <a:ext cx="2438400" cy="4056888"/>
          </a:xfrm>
          <a:prstGeom prst="rect">
            <a:avLst/>
          </a:prstGeom>
          <a:solidFill>
            <a:schemeClr val="bg1"/>
          </a:solidFill>
          <a:ln w="19050">
            <a:solidFill>
              <a:srgbClr val="C0C0C0"/>
            </a:solidFill>
            <a:miter lim="800000"/>
            <a:headEnd/>
            <a:tailEnd/>
          </a:ln>
          <a:effectLst/>
        </p:spPr>
        <p:txBody>
          <a:bodyPr wrap="none" anchor="ctr"/>
          <a:lstStyle/>
          <a:p>
            <a:endParaRPr lang="en-US" dirty="0"/>
          </a:p>
        </p:txBody>
      </p:sp>
      <p:sp>
        <p:nvSpPr>
          <p:cNvPr id="17" name="Text Box 18"/>
          <p:cNvSpPr txBox="1">
            <a:spLocks noChangeArrowheads="1"/>
          </p:cNvSpPr>
          <p:nvPr/>
        </p:nvSpPr>
        <p:spPr bwMode="auto">
          <a:xfrm>
            <a:off x="5147511" y="1342902"/>
            <a:ext cx="3124200" cy="615553"/>
          </a:xfrm>
          <a:prstGeom prst="rect">
            <a:avLst/>
          </a:prstGeom>
          <a:noFill/>
          <a:ln w="19050" algn="ctr">
            <a:noFill/>
            <a:miter lim="800000"/>
            <a:headEnd/>
            <a:tailEnd/>
          </a:ln>
          <a:effectLst/>
        </p:spPr>
        <p:txBody>
          <a:bodyPr lIns="0" tIns="0" rIns="0" bIns="0">
            <a:spAutoFit/>
          </a:bodyPr>
          <a:lstStyle/>
          <a:p>
            <a:pPr algn="ctr"/>
            <a:r>
              <a:rPr lang="en-US" sz="2000" dirty="0" smtClean="0"/>
              <a:t>Increasing Purchase considerations</a:t>
            </a:r>
            <a:endParaRPr lang="en-US" sz="1400" dirty="0"/>
          </a:p>
        </p:txBody>
      </p:sp>
      <p:sp>
        <p:nvSpPr>
          <p:cNvPr id="18" name="Text Box 20"/>
          <p:cNvSpPr txBox="1">
            <a:spLocks noChangeArrowheads="1"/>
          </p:cNvSpPr>
          <p:nvPr/>
        </p:nvSpPr>
        <p:spPr bwMode="auto">
          <a:xfrm>
            <a:off x="5257800" y="4086102"/>
            <a:ext cx="2773515" cy="261610"/>
          </a:xfrm>
          <a:prstGeom prst="rect">
            <a:avLst/>
          </a:prstGeom>
          <a:noFill/>
          <a:ln w="19050" algn="ctr">
            <a:noFill/>
            <a:miter lim="800000"/>
            <a:headEnd/>
            <a:tailEnd/>
          </a:ln>
          <a:effectLst/>
        </p:spPr>
        <p:txBody>
          <a:bodyPr wrap="none" lIns="0" tIns="0" rIns="0" bIns="0">
            <a:spAutoFit/>
          </a:bodyPr>
          <a:lstStyle/>
          <a:p>
            <a:pPr>
              <a:lnSpc>
                <a:spcPct val="85000"/>
              </a:lnSpc>
            </a:pPr>
            <a:r>
              <a:rPr lang="en-US" sz="2000" dirty="0" smtClean="0"/>
              <a:t>Expanding Awareness</a:t>
            </a:r>
            <a:endParaRPr lang="en-US" sz="1400" dirty="0"/>
          </a:p>
        </p:txBody>
      </p:sp>
      <p:sp>
        <p:nvSpPr>
          <p:cNvPr id="19" name="Text Box 24"/>
          <p:cNvSpPr txBox="1">
            <a:spLocks noChangeArrowheads="1"/>
          </p:cNvSpPr>
          <p:nvPr/>
        </p:nvSpPr>
        <p:spPr bwMode="auto">
          <a:xfrm>
            <a:off x="515266" y="1243095"/>
            <a:ext cx="3886716" cy="830997"/>
          </a:xfrm>
          <a:prstGeom prst="rect">
            <a:avLst/>
          </a:prstGeom>
          <a:noFill/>
          <a:ln w="19050" algn="ctr">
            <a:noFill/>
            <a:miter lim="800000"/>
            <a:headEnd/>
            <a:tailEnd/>
          </a:ln>
          <a:effectLst/>
        </p:spPr>
        <p:txBody>
          <a:bodyPr wrap="square" lIns="0" tIns="0" rIns="0" bIns="0">
            <a:spAutoFit/>
          </a:bodyPr>
          <a:lstStyle/>
          <a:p>
            <a:pPr algn="ctr"/>
            <a:r>
              <a:rPr lang="en-US" sz="1800" dirty="0" smtClean="0"/>
              <a:t>New Channels </a:t>
            </a:r>
          </a:p>
          <a:p>
            <a:pPr algn="ctr"/>
            <a:r>
              <a:rPr lang="en-US" sz="1800" dirty="0" smtClean="0"/>
              <a:t>Opportunity Validation &amp; </a:t>
            </a:r>
          </a:p>
          <a:p>
            <a:pPr algn="ctr"/>
            <a:r>
              <a:rPr lang="en-US" sz="1800" dirty="0" smtClean="0"/>
              <a:t>Business Development </a:t>
            </a:r>
          </a:p>
        </p:txBody>
      </p:sp>
      <p:sp>
        <p:nvSpPr>
          <p:cNvPr id="20" name="Text Box 39"/>
          <p:cNvSpPr txBox="1">
            <a:spLocks noChangeArrowheads="1"/>
          </p:cNvSpPr>
          <p:nvPr/>
        </p:nvSpPr>
        <p:spPr bwMode="auto">
          <a:xfrm>
            <a:off x="728496" y="4029955"/>
            <a:ext cx="3217862" cy="553998"/>
          </a:xfrm>
          <a:prstGeom prst="rect">
            <a:avLst/>
          </a:prstGeom>
          <a:noFill/>
          <a:ln w="19050" algn="ctr">
            <a:noFill/>
            <a:miter lim="800000"/>
            <a:headEnd/>
            <a:tailEnd/>
          </a:ln>
          <a:effectLst/>
        </p:spPr>
        <p:txBody>
          <a:bodyPr lIns="0" tIns="0" rIns="0" bIns="0">
            <a:spAutoFit/>
          </a:bodyPr>
          <a:lstStyle/>
          <a:p>
            <a:pPr algn="ctr"/>
            <a:r>
              <a:rPr lang="en-US" sz="1800" dirty="0" smtClean="0"/>
              <a:t>Existing Channels Productivity &amp; Penetration</a:t>
            </a:r>
            <a:endParaRPr lang="en-US" sz="1800" dirty="0"/>
          </a:p>
        </p:txBody>
      </p:sp>
      <p:sp>
        <p:nvSpPr>
          <p:cNvPr id="21" name="TextBox 20"/>
          <p:cNvSpPr txBox="1"/>
          <p:nvPr/>
        </p:nvSpPr>
        <p:spPr>
          <a:xfrm>
            <a:off x="871837" y="876292"/>
            <a:ext cx="3239990" cy="400110"/>
          </a:xfrm>
          <a:prstGeom prst="rect">
            <a:avLst/>
          </a:prstGeom>
          <a:noFill/>
        </p:spPr>
        <p:txBody>
          <a:bodyPr wrap="none" rtlCol="0">
            <a:spAutoFit/>
          </a:bodyPr>
          <a:lstStyle/>
          <a:p>
            <a:r>
              <a:rPr lang="en-US" sz="2000" b="1" dirty="0" smtClean="0"/>
              <a:t> Dealer / Educator Focus</a:t>
            </a:r>
            <a:endParaRPr lang="en-US" sz="2000" b="1" dirty="0"/>
          </a:p>
        </p:txBody>
      </p:sp>
      <p:sp>
        <p:nvSpPr>
          <p:cNvPr id="22" name="TextBox 21"/>
          <p:cNvSpPr txBox="1"/>
          <p:nvPr/>
        </p:nvSpPr>
        <p:spPr>
          <a:xfrm>
            <a:off x="5646580" y="912150"/>
            <a:ext cx="1916535" cy="400110"/>
          </a:xfrm>
          <a:prstGeom prst="rect">
            <a:avLst/>
          </a:prstGeom>
          <a:noFill/>
        </p:spPr>
        <p:txBody>
          <a:bodyPr wrap="none" rtlCol="0">
            <a:spAutoFit/>
          </a:bodyPr>
          <a:lstStyle/>
          <a:p>
            <a:r>
              <a:rPr lang="en-US" sz="2000" b="1" dirty="0" smtClean="0"/>
              <a:t> B2C Activities</a:t>
            </a:r>
            <a:endParaRPr lang="en-US" sz="2000" b="1" dirty="0"/>
          </a:p>
        </p:txBody>
      </p:sp>
      <p:cxnSp>
        <p:nvCxnSpPr>
          <p:cNvPr id="23" name="Straight Connector 22"/>
          <p:cNvCxnSpPr/>
          <p:nvPr/>
        </p:nvCxnSpPr>
        <p:spPr bwMode="auto">
          <a:xfrm>
            <a:off x="381000" y="2212591"/>
            <a:ext cx="4056888" cy="0"/>
          </a:xfrm>
          <a:prstGeom prst="line">
            <a:avLst/>
          </a:prstGeom>
          <a:solidFill>
            <a:srgbClr val="DDDDDD"/>
          </a:solidFill>
          <a:ln w="1905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4648200" y="4695702"/>
            <a:ext cx="4056888" cy="0"/>
          </a:xfrm>
          <a:prstGeom prst="line">
            <a:avLst/>
          </a:prstGeom>
          <a:solidFill>
            <a:srgbClr val="DDDDDD"/>
          </a:solidFill>
          <a:ln w="19050"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381000" y="4695702"/>
            <a:ext cx="4056888" cy="0"/>
          </a:xfrm>
          <a:prstGeom prst="line">
            <a:avLst/>
          </a:prstGeom>
          <a:solidFill>
            <a:srgbClr val="DDDDDD"/>
          </a:solidFill>
          <a:ln w="19050"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a:off x="4648200" y="2213186"/>
            <a:ext cx="4056888" cy="0"/>
          </a:xfrm>
          <a:prstGeom prst="line">
            <a:avLst/>
          </a:prstGeom>
          <a:solidFill>
            <a:srgbClr val="DDDDDD"/>
          </a:solidFill>
          <a:ln w="19050" cap="flat" cmpd="sng" algn="ctr">
            <a:solidFill>
              <a:schemeClr val="tx1"/>
            </a:solidFill>
            <a:prstDash val="solid"/>
            <a:round/>
            <a:headEnd type="none" w="med" len="med"/>
            <a:tailEnd type="none" w="med" len="med"/>
          </a:ln>
          <a:effectLst/>
        </p:spPr>
      </p:cxnSp>
      <p:sp>
        <p:nvSpPr>
          <p:cNvPr id="27" name="TextBox 26"/>
          <p:cNvSpPr txBox="1"/>
          <p:nvPr/>
        </p:nvSpPr>
        <p:spPr>
          <a:xfrm>
            <a:off x="4648200" y="2257302"/>
            <a:ext cx="184731" cy="630942"/>
          </a:xfrm>
          <a:prstGeom prst="rect">
            <a:avLst/>
          </a:prstGeom>
          <a:noFill/>
        </p:spPr>
        <p:txBody>
          <a:bodyPr wrap="none" rtlCol="0">
            <a:spAutoFit/>
          </a:bodyPr>
          <a:lstStyle/>
          <a:p>
            <a:pPr algn="l">
              <a:buClrTx/>
            </a:pPr>
            <a:endParaRPr lang="en-US" sz="1400" dirty="0"/>
          </a:p>
          <a:p>
            <a:pPr algn="l">
              <a:buClrTx/>
            </a:pPr>
            <a:endParaRPr lang="en-US" sz="1400" dirty="0"/>
          </a:p>
        </p:txBody>
      </p:sp>
      <p:pic>
        <p:nvPicPr>
          <p:cNvPr id="28" name="Picture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9251" y="2393066"/>
            <a:ext cx="812299" cy="1083436"/>
          </a:xfrm>
          <a:prstGeom prst="rect">
            <a:avLst/>
          </a:prstGeom>
        </p:spPr>
      </p:pic>
      <p:sp>
        <p:nvSpPr>
          <p:cNvPr id="29" name="TextBox 28"/>
          <p:cNvSpPr txBox="1"/>
          <p:nvPr/>
        </p:nvSpPr>
        <p:spPr>
          <a:xfrm>
            <a:off x="1766511" y="2447465"/>
            <a:ext cx="2173993" cy="954107"/>
          </a:xfrm>
          <a:prstGeom prst="rect">
            <a:avLst/>
          </a:prstGeom>
          <a:noFill/>
        </p:spPr>
        <p:txBody>
          <a:bodyPr wrap="none" rtlCol="0">
            <a:spAutoFit/>
          </a:bodyPr>
          <a:lstStyle/>
          <a:p>
            <a:pPr algn="l"/>
            <a:r>
              <a:rPr lang="en-US" sz="1400" dirty="0" smtClean="0"/>
              <a:t>1. Trade Shows (NAMM</a:t>
            </a:r>
          </a:p>
          <a:p>
            <a:pPr algn="l"/>
            <a:r>
              <a:rPr lang="en-US" sz="1400" dirty="0" smtClean="0"/>
              <a:t>   NAFME/  TMEA) </a:t>
            </a:r>
          </a:p>
          <a:p>
            <a:pPr algn="l"/>
            <a:r>
              <a:rPr lang="en-US" sz="1400" dirty="0"/>
              <a:t>2</a:t>
            </a:r>
            <a:r>
              <a:rPr lang="en-US" sz="1400" dirty="0" smtClean="0"/>
              <a:t>. TMEA Past President</a:t>
            </a:r>
          </a:p>
          <a:p>
            <a:pPr algn="l"/>
            <a:r>
              <a:rPr lang="en-US" sz="1400" dirty="0" smtClean="0"/>
              <a:t>3. 1 x 1 Support</a:t>
            </a:r>
            <a:endParaRPr lang="en-US" sz="1400" dirty="0"/>
          </a:p>
        </p:txBody>
      </p:sp>
      <p:pic>
        <p:nvPicPr>
          <p:cNvPr id="3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7632" y="5137531"/>
            <a:ext cx="2093168" cy="1082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67000" y="5146261"/>
            <a:ext cx="1717505" cy="1073441"/>
          </a:xfrm>
          <a:prstGeom prst="rect">
            <a:avLst/>
          </a:prstGeom>
        </p:spPr>
      </p:pic>
      <p:sp>
        <p:nvSpPr>
          <p:cNvPr id="32" name="TextBox 31"/>
          <p:cNvSpPr txBox="1"/>
          <p:nvPr/>
        </p:nvSpPr>
        <p:spPr>
          <a:xfrm>
            <a:off x="923241" y="4845125"/>
            <a:ext cx="1279517" cy="307777"/>
          </a:xfrm>
          <a:prstGeom prst="rect">
            <a:avLst/>
          </a:prstGeom>
          <a:noFill/>
        </p:spPr>
        <p:txBody>
          <a:bodyPr wrap="none" rtlCol="0">
            <a:spAutoFit/>
          </a:bodyPr>
          <a:lstStyle/>
          <a:p>
            <a:r>
              <a:rPr lang="en-US" sz="1400" dirty="0" smtClean="0"/>
              <a:t>Perfect Pitch</a:t>
            </a:r>
            <a:endParaRPr lang="en-US" sz="1400" dirty="0"/>
          </a:p>
        </p:txBody>
      </p:sp>
      <p:sp>
        <p:nvSpPr>
          <p:cNvPr id="33" name="TextBox 32"/>
          <p:cNvSpPr txBox="1"/>
          <p:nvPr/>
        </p:nvSpPr>
        <p:spPr>
          <a:xfrm>
            <a:off x="2951761" y="4845125"/>
            <a:ext cx="1184876" cy="307777"/>
          </a:xfrm>
          <a:prstGeom prst="rect">
            <a:avLst/>
          </a:prstGeom>
          <a:noFill/>
        </p:spPr>
        <p:txBody>
          <a:bodyPr wrap="none" rtlCol="0">
            <a:spAutoFit/>
          </a:bodyPr>
          <a:lstStyle/>
          <a:p>
            <a:r>
              <a:rPr lang="en-US" sz="1400" dirty="0" smtClean="0"/>
              <a:t>Webcasting</a:t>
            </a:r>
            <a:endParaRPr lang="en-US" sz="1400" dirty="0"/>
          </a:p>
        </p:txBody>
      </p:sp>
      <p:pic>
        <p:nvPicPr>
          <p:cNvPr id="34" name="Pictur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800600" y="4852612"/>
            <a:ext cx="1140709" cy="131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6127113" y="2446195"/>
            <a:ext cx="2338401" cy="738664"/>
          </a:xfrm>
          <a:prstGeom prst="rect">
            <a:avLst/>
          </a:prstGeom>
          <a:noFill/>
        </p:spPr>
        <p:txBody>
          <a:bodyPr wrap="none" rtlCol="0">
            <a:spAutoFit/>
          </a:bodyPr>
          <a:lstStyle/>
          <a:p>
            <a:pPr algn="l"/>
            <a:r>
              <a:rPr lang="en-US" sz="1400" dirty="0" smtClean="0"/>
              <a:t>1. Smart Merchandising</a:t>
            </a:r>
          </a:p>
          <a:p>
            <a:pPr algn="l"/>
            <a:r>
              <a:rPr lang="en-US" sz="1400" dirty="0" smtClean="0"/>
              <a:t>2. Targeted Promotions</a:t>
            </a:r>
          </a:p>
          <a:p>
            <a:pPr algn="l"/>
            <a:r>
              <a:rPr lang="en-US" sz="1400" dirty="0" smtClean="0"/>
              <a:t>3. Differentiated Offering</a:t>
            </a:r>
            <a:endParaRPr lang="en-US" sz="1400" dirty="0"/>
          </a:p>
        </p:txBody>
      </p:sp>
      <p:sp>
        <p:nvSpPr>
          <p:cNvPr id="37" name="TextBox 36"/>
          <p:cNvSpPr txBox="1"/>
          <p:nvPr/>
        </p:nvSpPr>
        <p:spPr>
          <a:xfrm>
            <a:off x="5943600" y="4960795"/>
            <a:ext cx="2916183" cy="1169551"/>
          </a:xfrm>
          <a:prstGeom prst="rect">
            <a:avLst/>
          </a:prstGeom>
          <a:noFill/>
        </p:spPr>
        <p:txBody>
          <a:bodyPr wrap="none" rtlCol="0">
            <a:spAutoFit/>
          </a:bodyPr>
          <a:lstStyle/>
          <a:p>
            <a:pPr algn="l"/>
            <a:r>
              <a:rPr lang="en-US" sz="1400" dirty="0" smtClean="0"/>
              <a:t>1.  Facebook live</a:t>
            </a:r>
          </a:p>
          <a:p>
            <a:pPr algn="l"/>
            <a:r>
              <a:rPr lang="en-US" sz="1400" dirty="0"/>
              <a:t> </a:t>
            </a:r>
            <a:r>
              <a:rPr lang="en-US" sz="1400" dirty="0" smtClean="0"/>
              <a:t>     Engaged </a:t>
            </a:r>
            <a:r>
              <a:rPr lang="en-US" sz="1400" dirty="0"/>
              <a:t>s</a:t>
            </a:r>
            <a:r>
              <a:rPr lang="en-US" sz="1400" dirty="0" smtClean="0"/>
              <a:t>ocial community</a:t>
            </a:r>
          </a:p>
          <a:p>
            <a:pPr algn="l"/>
            <a:r>
              <a:rPr lang="en-US" sz="1400" dirty="0" smtClean="0"/>
              <a:t>2. Start your Own Legacy</a:t>
            </a:r>
          </a:p>
          <a:p>
            <a:r>
              <a:rPr lang="en-US" sz="1400" dirty="0" smtClean="0"/>
              <a:t>3. </a:t>
            </a:r>
            <a:r>
              <a:rPr lang="en-US" sz="1400" dirty="0"/>
              <a:t>Education Support </a:t>
            </a:r>
            <a:endParaRPr lang="en-US" sz="1400" dirty="0" smtClean="0"/>
          </a:p>
          <a:p>
            <a:r>
              <a:rPr lang="en-US" sz="1400" dirty="0" smtClean="0"/>
              <a:t>4. </a:t>
            </a:r>
            <a:r>
              <a:rPr lang="en-US" sz="1400" dirty="0" err="1" smtClean="0"/>
              <a:t>pInstruments</a:t>
            </a:r>
            <a:r>
              <a:rPr lang="en-US" sz="1400" dirty="0" smtClean="0"/>
              <a:t> CIRCLE</a:t>
            </a:r>
          </a:p>
        </p:txBody>
      </p:sp>
      <p:sp>
        <p:nvSpPr>
          <p:cNvPr id="38" name="TextBox 37"/>
          <p:cNvSpPr txBox="1"/>
          <p:nvPr/>
        </p:nvSpPr>
        <p:spPr>
          <a:xfrm>
            <a:off x="7563115" y="134384"/>
            <a:ext cx="1580886" cy="646331"/>
          </a:xfrm>
          <a:prstGeom prst="rect">
            <a:avLst/>
          </a:prstGeom>
          <a:noFill/>
        </p:spPr>
        <p:txBody>
          <a:bodyPr wrap="square" rtlCol="0">
            <a:spAutoFit/>
          </a:bodyPr>
          <a:lstStyle/>
          <a:p>
            <a:pPr algn="ctr"/>
            <a:r>
              <a:rPr lang="en-US" dirty="0" smtClean="0">
                <a:solidFill>
                  <a:schemeClr val="bg1"/>
                </a:solidFill>
              </a:rPr>
              <a:t>Collaborate</a:t>
            </a:r>
            <a:br>
              <a:rPr lang="en-US" dirty="0" smtClean="0">
                <a:solidFill>
                  <a:schemeClr val="bg1"/>
                </a:solidFill>
              </a:rPr>
            </a:br>
            <a:r>
              <a:rPr lang="en-US" dirty="0" smtClean="0">
                <a:solidFill>
                  <a:schemeClr val="bg1"/>
                </a:solidFill>
              </a:rPr>
              <a:t>to Win</a:t>
            </a:r>
          </a:p>
        </p:txBody>
      </p:sp>
      <p:pic>
        <p:nvPicPr>
          <p:cNvPr id="39" name="Picture 3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02659" y="2251248"/>
            <a:ext cx="411883" cy="1443509"/>
          </a:xfrm>
          <a:prstGeom prst="rect">
            <a:avLst/>
          </a:prstGeom>
          <a:ln>
            <a:solidFill>
              <a:srgbClr val="4E67C8"/>
            </a:solidFill>
          </a:ln>
        </p:spPr>
      </p:pic>
      <p:sp>
        <p:nvSpPr>
          <p:cNvPr id="35" name="TextBox 34"/>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24</a:t>
            </a:fld>
            <a:endParaRPr lang="en-US" sz="1200" dirty="0"/>
          </a:p>
        </p:txBody>
      </p:sp>
      <p:sp>
        <p:nvSpPr>
          <p:cNvPr id="40" name="Title 2"/>
          <p:cNvSpPr txBox="1">
            <a:spLocks/>
          </p:cNvSpPr>
          <p:nvPr/>
        </p:nvSpPr>
        <p:spPr>
          <a:xfrm>
            <a:off x="506039" y="137805"/>
            <a:ext cx="7556313" cy="1116106"/>
          </a:xfrm>
          <a:prstGeom prst="rect">
            <a:avLst/>
          </a:prstGeom>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r>
              <a:rPr lang="en-US" dirty="0" smtClean="0"/>
              <a:t>Supporting Sell through</a:t>
            </a:r>
            <a:endParaRPr lang="en-US" dirty="0"/>
          </a:p>
        </p:txBody>
      </p:sp>
    </p:spTree>
    <p:extLst>
      <p:ext uri="{BB962C8B-B14F-4D97-AF65-F5344CB8AC3E}">
        <p14:creationId xmlns:p14="http://schemas.microsoft.com/office/powerpoint/2010/main" val="31473266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90747" y="197122"/>
            <a:ext cx="1925973" cy="646331"/>
          </a:xfrm>
          <a:prstGeom prst="rect">
            <a:avLst/>
          </a:prstGeom>
          <a:noFill/>
        </p:spPr>
        <p:txBody>
          <a:bodyPr wrap="square" rtlCol="0">
            <a:spAutoFit/>
          </a:bodyPr>
          <a:lstStyle/>
          <a:p>
            <a:pPr algn="ctr"/>
            <a:r>
              <a:rPr lang="en-US" dirty="0" smtClean="0">
                <a:solidFill>
                  <a:schemeClr val="bg1"/>
                </a:solidFill>
              </a:rPr>
              <a:t>World class</a:t>
            </a:r>
          </a:p>
          <a:p>
            <a:pPr algn="ctr"/>
            <a:r>
              <a:rPr lang="en-US" dirty="0" smtClean="0">
                <a:solidFill>
                  <a:schemeClr val="bg1"/>
                </a:solidFill>
              </a:rPr>
              <a:t>Knowledge</a:t>
            </a:r>
          </a:p>
        </p:txBody>
      </p:sp>
      <p:sp>
        <p:nvSpPr>
          <p:cNvPr id="3" name="Title 2"/>
          <p:cNvSpPr>
            <a:spLocks noGrp="1"/>
          </p:cNvSpPr>
          <p:nvPr>
            <p:ph type="title"/>
          </p:nvPr>
        </p:nvSpPr>
        <p:spPr/>
        <p:txBody>
          <a:bodyPr/>
          <a:lstStyle/>
          <a:p>
            <a:r>
              <a:rPr lang="en-US" dirty="0" smtClean="0"/>
              <a:t>Education Resources</a:t>
            </a:r>
            <a:endParaRPr lang="en-US" dirty="0"/>
          </a:p>
        </p:txBody>
      </p:sp>
      <p:sp>
        <p:nvSpPr>
          <p:cNvPr id="8" name="TextBox 7"/>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25</a:t>
            </a:fld>
            <a:endParaRPr lang="en-US" sz="1200" dirty="0"/>
          </a:p>
        </p:txBody>
      </p:sp>
      <p:pic>
        <p:nvPicPr>
          <p:cNvPr id="4" name="Picture 3" descr="Screen Shot 2017-07-07 at 4.46.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01" y="1467117"/>
            <a:ext cx="3241227" cy="2151371"/>
          </a:xfrm>
          <a:prstGeom prst="rect">
            <a:avLst/>
          </a:prstGeom>
        </p:spPr>
      </p:pic>
      <p:pic>
        <p:nvPicPr>
          <p:cNvPr id="5" name="Picture 4" descr="Screen Shot 2017-07-07 at 4.51.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036" y="3949761"/>
            <a:ext cx="2740068" cy="2363924"/>
          </a:xfrm>
          <a:prstGeom prst="rect">
            <a:avLst/>
          </a:prstGeom>
        </p:spPr>
      </p:pic>
      <p:pic>
        <p:nvPicPr>
          <p:cNvPr id="7" name="Picture 6" descr="Screen Shot 2017-07-07 at 4.53.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3700" y="1433567"/>
            <a:ext cx="3378115" cy="1906533"/>
          </a:xfrm>
          <a:prstGeom prst="rect">
            <a:avLst/>
          </a:prstGeom>
        </p:spPr>
      </p:pic>
      <p:graphicFrame>
        <p:nvGraphicFramePr>
          <p:cNvPr id="17" name="Object 16"/>
          <p:cNvGraphicFramePr>
            <a:graphicFrameLocks noChangeAspect="1"/>
          </p:cNvGraphicFramePr>
          <p:nvPr>
            <p:extLst>
              <p:ext uri="{D42A27DB-BD31-4B8C-83A1-F6EECF244321}">
                <p14:modId xmlns:p14="http://schemas.microsoft.com/office/powerpoint/2010/main" val="3101782503"/>
              </p:ext>
            </p:extLst>
          </p:nvPr>
        </p:nvGraphicFramePr>
        <p:xfrm>
          <a:off x="1143000" y="3340100"/>
          <a:ext cx="6858000" cy="177800"/>
        </p:xfrm>
        <a:graphic>
          <a:graphicData uri="http://schemas.openxmlformats.org/presentationml/2006/ole">
            <mc:AlternateContent xmlns:mc="http://schemas.openxmlformats.org/markup-compatibility/2006">
              <mc:Choice xmlns:v="urn:schemas-microsoft-com:vml" Requires="v">
                <p:oleObj spid="_x0000_s1030" name="Document" r:id="rId6" imgW="6858000" imgH="177800" progId="Word.Document.12">
                  <p:embed/>
                </p:oleObj>
              </mc:Choice>
              <mc:Fallback>
                <p:oleObj name="Document" r:id="rId6" imgW="6858000" imgH="177800" progId="Word.Document.12">
                  <p:embed/>
                  <p:pic>
                    <p:nvPicPr>
                      <p:cNvPr id="0" name=""/>
                      <p:cNvPicPr/>
                      <p:nvPr/>
                    </p:nvPicPr>
                    <p:blipFill>
                      <a:blip r:embed="rId7"/>
                      <a:stretch>
                        <a:fillRect/>
                      </a:stretch>
                    </p:blipFill>
                    <p:spPr>
                      <a:xfrm>
                        <a:off x="1143000" y="3340100"/>
                        <a:ext cx="6858000" cy="177800"/>
                      </a:xfrm>
                      <a:prstGeom prst="rect">
                        <a:avLst/>
                      </a:prstGeom>
                    </p:spPr>
                  </p:pic>
                </p:oleObj>
              </mc:Fallback>
            </mc:AlternateContent>
          </a:graphicData>
        </a:graphic>
      </p:graphicFrame>
      <p:pic>
        <p:nvPicPr>
          <p:cNvPr id="20" name="Picture 19" descr="PBUZZ-Introduction-Resources-Guide.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3391" y="3751314"/>
            <a:ext cx="2296704" cy="2972205"/>
          </a:xfrm>
          <a:prstGeom prst="rect">
            <a:avLst/>
          </a:prstGeom>
        </p:spPr>
      </p:pic>
      <p:sp>
        <p:nvSpPr>
          <p:cNvPr id="21" name="TextBox 20"/>
          <p:cNvSpPr txBox="1"/>
          <p:nvPr/>
        </p:nvSpPr>
        <p:spPr>
          <a:xfrm>
            <a:off x="3299110" y="3949761"/>
            <a:ext cx="915635" cy="369332"/>
          </a:xfrm>
          <a:prstGeom prst="rect">
            <a:avLst/>
          </a:prstGeom>
          <a:noFill/>
        </p:spPr>
        <p:txBody>
          <a:bodyPr wrap="none" rtlCol="0">
            <a:spAutoFit/>
          </a:bodyPr>
          <a:lstStyle/>
          <a:p>
            <a:r>
              <a:rPr lang="en-US" dirty="0" smtClean="0"/>
              <a:t>Library</a:t>
            </a:r>
            <a:endParaRPr lang="en-US" dirty="0"/>
          </a:p>
        </p:txBody>
      </p:sp>
      <p:sp>
        <p:nvSpPr>
          <p:cNvPr id="23" name="TextBox 22"/>
          <p:cNvSpPr txBox="1"/>
          <p:nvPr/>
        </p:nvSpPr>
        <p:spPr>
          <a:xfrm>
            <a:off x="7473407" y="3948636"/>
            <a:ext cx="1223074" cy="646331"/>
          </a:xfrm>
          <a:prstGeom prst="rect">
            <a:avLst/>
          </a:prstGeom>
          <a:noFill/>
        </p:spPr>
        <p:txBody>
          <a:bodyPr wrap="none" rtlCol="0">
            <a:spAutoFit/>
          </a:bodyPr>
          <a:lstStyle/>
          <a:p>
            <a:r>
              <a:rPr lang="en-US" dirty="0" smtClean="0"/>
              <a:t>Resource</a:t>
            </a:r>
          </a:p>
          <a:p>
            <a:r>
              <a:rPr lang="en-US" dirty="0" smtClean="0"/>
              <a:t>Guides</a:t>
            </a:r>
            <a:endParaRPr lang="en-US" dirty="0"/>
          </a:p>
        </p:txBody>
      </p:sp>
      <p:sp>
        <p:nvSpPr>
          <p:cNvPr id="24" name="TextBox 23"/>
          <p:cNvSpPr txBox="1"/>
          <p:nvPr/>
        </p:nvSpPr>
        <p:spPr>
          <a:xfrm>
            <a:off x="8204375" y="1467117"/>
            <a:ext cx="942987" cy="369332"/>
          </a:xfrm>
          <a:prstGeom prst="rect">
            <a:avLst/>
          </a:prstGeom>
          <a:noFill/>
        </p:spPr>
        <p:txBody>
          <a:bodyPr wrap="none" rtlCol="0">
            <a:spAutoFit/>
          </a:bodyPr>
          <a:lstStyle/>
          <a:p>
            <a:r>
              <a:rPr lang="en-US" dirty="0" smtClean="0"/>
              <a:t>Videos</a:t>
            </a:r>
            <a:endParaRPr lang="en-US" dirty="0"/>
          </a:p>
        </p:txBody>
      </p:sp>
    </p:spTree>
    <p:extLst>
      <p:ext uri="{BB962C8B-B14F-4D97-AF65-F5344CB8AC3E}">
        <p14:creationId xmlns:p14="http://schemas.microsoft.com/office/powerpoint/2010/main" val="26564876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90747" y="197122"/>
            <a:ext cx="1925973" cy="646331"/>
          </a:xfrm>
          <a:prstGeom prst="rect">
            <a:avLst/>
          </a:prstGeom>
          <a:noFill/>
        </p:spPr>
        <p:txBody>
          <a:bodyPr wrap="square" rtlCol="0">
            <a:spAutoFit/>
          </a:bodyPr>
          <a:lstStyle/>
          <a:p>
            <a:pPr algn="ctr"/>
            <a:r>
              <a:rPr lang="en-US" dirty="0" smtClean="0">
                <a:solidFill>
                  <a:schemeClr val="bg1"/>
                </a:solidFill>
              </a:rPr>
              <a:t>World class</a:t>
            </a:r>
          </a:p>
          <a:p>
            <a:pPr algn="ctr"/>
            <a:r>
              <a:rPr lang="en-US" dirty="0" smtClean="0">
                <a:solidFill>
                  <a:schemeClr val="bg1"/>
                </a:solidFill>
              </a:rPr>
              <a:t>Presentations</a:t>
            </a:r>
          </a:p>
        </p:txBody>
      </p:sp>
      <p:sp>
        <p:nvSpPr>
          <p:cNvPr id="3" name="Title 2"/>
          <p:cNvSpPr>
            <a:spLocks noGrp="1"/>
          </p:cNvSpPr>
          <p:nvPr>
            <p:ph type="title"/>
          </p:nvPr>
        </p:nvSpPr>
        <p:spPr/>
        <p:txBody>
          <a:bodyPr/>
          <a:lstStyle/>
          <a:p>
            <a:r>
              <a:rPr lang="en-US" dirty="0" smtClean="0"/>
              <a:t>Trade Partner Landing Page</a:t>
            </a:r>
            <a:endParaRPr lang="en-US" dirty="0"/>
          </a:p>
        </p:txBody>
      </p:sp>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54189" y="1288371"/>
            <a:ext cx="6325546" cy="498036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26</a:t>
            </a:fld>
            <a:endParaRPr lang="en-US" sz="1200" dirty="0"/>
          </a:p>
        </p:txBody>
      </p:sp>
    </p:spTree>
    <p:extLst>
      <p:ext uri="{BB962C8B-B14F-4D97-AF65-F5344CB8AC3E}">
        <p14:creationId xmlns:p14="http://schemas.microsoft.com/office/powerpoint/2010/main" val="23066304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Websites</a:t>
            </a:r>
            <a:endParaRPr lang="en-US" dirty="0"/>
          </a:p>
        </p:txBody>
      </p:sp>
      <p:pic>
        <p:nvPicPr>
          <p:cNvPr id="4" name="Picture 3" descr="Screen Shot 2016-08-11 at 10.48.5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010" y="1209676"/>
            <a:ext cx="2805485" cy="1929394"/>
          </a:xfrm>
          <a:prstGeom prst="rect">
            <a:avLst/>
          </a:prstGeom>
          <a:ln>
            <a:solidFill>
              <a:schemeClr val="tx1"/>
            </a:solidFill>
          </a:ln>
        </p:spPr>
      </p:pic>
      <p:pic>
        <p:nvPicPr>
          <p:cNvPr id="5" name="Picture 4" descr="Screen Shot 2016-08-11 at 10.50.19.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0124" y="1193801"/>
            <a:ext cx="2702064" cy="1945269"/>
          </a:xfrm>
          <a:prstGeom prst="rect">
            <a:avLst/>
          </a:prstGeom>
          <a:ln>
            <a:solidFill>
              <a:srgbClr val="000000"/>
            </a:solidFill>
          </a:ln>
        </p:spPr>
      </p:pic>
      <p:pic>
        <p:nvPicPr>
          <p:cNvPr id="6" name="Picture 5" descr="Screen Shot 2016-08-11 at 10.49.5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67250" y="3749676"/>
            <a:ext cx="2997800" cy="1952626"/>
          </a:xfrm>
          <a:prstGeom prst="rect">
            <a:avLst/>
          </a:prstGeom>
          <a:ln>
            <a:solidFill>
              <a:srgbClr val="000000"/>
            </a:solidFill>
          </a:ln>
        </p:spPr>
      </p:pic>
      <p:pic>
        <p:nvPicPr>
          <p:cNvPr id="7" name="Picture 6" descr="Screen Shot 2016-08-11 at 10.49.27.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8890" y="3749676"/>
            <a:ext cx="3107110" cy="1933312"/>
          </a:xfrm>
          <a:prstGeom prst="rect">
            <a:avLst/>
          </a:prstGeom>
          <a:ln>
            <a:solidFill>
              <a:srgbClr val="000000"/>
            </a:solidFill>
          </a:ln>
        </p:spPr>
      </p:pic>
      <p:sp>
        <p:nvSpPr>
          <p:cNvPr id="8" name="TextBox 7"/>
          <p:cNvSpPr txBox="1"/>
          <p:nvPr/>
        </p:nvSpPr>
        <p:spPr>
          <a:xfrm>
            <a:off x="1182870" y="3183672"/>
            <a:ext cx="1626016" cy="369332"/>
          </a:xfrm>
          <a:prstGeom prst="rect">
            <a:avLst/>
          </a:prstGeom>
          <a:noFill/>
        </p:spPr>
        <p:txBody>
          <a:bodyPr wrap="none" rtlCol="0">
            <a:spAutoFit/>
          </a:bodyPr>
          <a:lstStyle/>
          <a:p>
            <a:r>
              <a:rPr lang="en-US" dirty="0" err="1"/>
              <a:t>p</a:t>
            </a:r>
            <a:r>
              <a:rPr lang="en-US" dirty="0" err="1" smtClean="0"/>
              <a:t>bone.co.uk</a:t>
            </a:r>
            <a:endParaRPr lang="en-US" dirty="0"/>
          </a:p>
        </p:txBody>
      </p:sp>
      <p:sp>
        <p:nvSpPr>
          <p:cNvPr id="9" name="TextBox 8"/>
          <p:cNvSpPr txBox="1"/>
          <p:nvPr/>
        </p:nvSpPr>
        <p:spPr>
          <a:xfrm>
            <a:off x="4057650" y="3183672"/>
            <a:ext cx="4212061" cy="369332"/>
          </a:xfrm>
          <a:prstGeom prst="rect">
            <a:avLst/>
          </a:prstGeom>
          <a:noFill/>
        </p:spPr>
        <p:txBody>
          <a:bodyPr wrap="none" rtlCol="0">
            <a:spAutoFit/>
          </a:bodyPr>
          <a:lstStyle/>
          <a:p>
            <a:r>
              <a:rPr lang="en-US" dirty="0" err="1"/>
              <a:t>e</a:t>
            </a:r>
            <a:r>
              <a:rPr lang="en-US" dirty="0" err="1" smtClean="0"/>
              <a:t>ducation.warwickmusicgroup.com</a:t>
            </a:r>
            <a:endParaRPr lang="en-US" dirty="0"/>
          </a:p>
        </p:txBody>
      </p:sp>
      <p:sp>
        <p:nvSpPr>
          <p:cNvPr id="10" name="TextBox 9"/>
          <p:cNvSpPr txBox="1"/>
          <p:nvPr/>
        </p:nvSpPr>
        <p:spPr>
          <a:xfrm>
            <a:off x="1047750" y="5702302"/>
            <a:ext cx="1813229" cy="369332"/>
          </a:xfrm>
          <a:prstGeom prst="rect">
            <a:avLst/>
          </a:prstGeom>
          <a:noFill/>
        </p:spPr>
        <p:txBody>
          <a:bodyPr wrap="none" rtlCol="0">
            <a:spAutoFit/>
          </a:bodyPr>
          <a:lstStyle/>
          <a:p>
            <a:r>
              <a:rPr lang="en-US" dirty="0" err="1" smtClean="0"/>
              <a:t>ptrumpet.com</a:t>
            </a:r>
            <a:endParaRPr lang="en-US" dirty="0"/>
          </a:p>
        </p:txBody>
      </p:sp>
      <p:sp>
        <p:nvSpPr>
          <p:cNvPr id="11" name="TextBox 10"/>
          <p:cNvSpPr txBox="1"/>
          <p:nvPr/>
        </p:nvSpPr>
        <p:spPr>
          <a:xfrm>
            <a:off x="5375275" y="5702302"/>
            <a:ext cx="1520518" cy="369332"/>
          </a:xfrm>
          <a:prstGeom prst="rect">
            <a:avLst/>
          </a:prstGeom>
          <a:noFill/>
        </p:spPr>
        <p:txBody>
          <a:bodyPr wrap="none" rtlCol="0">
            <a:spAutoFit/>
          </a:bodyPr>
          <a:lstStyle/>
          <a:p>
            <a:r>
              <a:rPr lang="en-US" dirty="0" err="1"/>
              <a:t>p</a:t>
            </a:r>
            <a:r>
              <a:rPr lang="en-US" dirty="0" err="1" smtClean="0"/>
              <a:t>buzz.co.uk</a:t>
            </a:r>
            <a:endParaRPr lang="en-US" dirty="0"/>
          </a:p>
        </p:txBody>
      </p:sp>
      <p:sp>
        <p:nvSpPr>
          <p:cNvPr id="12" name="TextBox 11"/>
          <p:cNvSpPr txBox="1"/>
          <p:nvPr/>
        </p:nvSpPr>
        <p:spPr>
          <a:xfrm>
            <a:off x="7431387" y="186962"/>
            <a:ext cx="1925973" cy="646331"/>
          </a:xfrm>
          <a:prstGeom prst="rect">
            <a:avLst/>
          </a:prstGeom>
          <a:noFill/>
        </p:spPr>
        <p:txBody>
          <a:bodyPr wrap="square" rtlCol="0">
            <a:spAutoFit/>
          </a:bodyPr>
          <a:lstStyle/>
          <a:p>
            <a:pPr algn="ctr"/>
            <a:r>
              <a:rPr lang="en-US" dirty="0" smtClean="0">
                <a:solidFill>
                  <a:schemeClr val="bg1"/>
                </a:solidFill>
              </a:rPr>
              <a:t>Digital </a:t>
            </a:r>
          </a:p>
          <a:p>
            <a:pPr algn="ctr"/>
            <a:r>
              <a:rPr lang="en-US" dirty="0" smtClean="0">
                <a:solidFill>
                  <a:schemeClr val="bg1"/>
                </a:solidFill>
              </a:rPr>
              <a:t>Presence </a:t>
            </a:r>
          </a:p>
        </p:txBody>
      </p:sp>
      <p:sp>
        <p:nvSpPr>
          <p:cNvPr id="13" name="TextBox 12"/>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27</a:t>
            </a:fld>
            <a:endParaRPr lang="en-US" sz="1200" dirty="0"/>
          </a:p>
        </p:txBody>
      </p:sp>
    </p:spTree>
    <p:extLst>
      <p:ext uri="{BB962C8B-B14F-4D97-AF65-F5344CB8AC3E}">
        <p14:creationId xmlns:p14="http://schemas.microsoft.com/office/powerpoint/2010/main" val="6617276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90747" y="197122"/>
            <a:ext cx="1925973" cy="646331"/>
          </a:xfrm>
          <a:prstGeom prst="rect">
            <a:avLst/>
          </a:prstGeom>
          <a:noFill/>
        </p:spPr>
        <p:txBody>
          <a:bodyPr wrap="square" rtlCol="0">
            <a:spAutoFit/>
          </a:bodyPr>
          <a:lstStyle/>
          <a:p>
            <a:pPr algn="ctr"/>
            <a:r>
              <a:rPr lang="en-US" dirty="0" smtClean="0">
                <a:solidFill>
                  <a:schemeClr val="bg1"/>
                </a:solidFill>
              </a:rPr>
              <a:t>World class</a:t>
            </a:r>
          </a:p>
          <a:p>
            <a:pPr algn="ctr"/>
            <a:r>
              <a:rPr lang="en-US" dirty="0" smtClean="0">
                <a:solidFill>
                  <a:schemeClr val="bg1"/>
                </a:solidFill>
              </a:rPr>
              <a:t>Presentations</a:t>
            </a:r>
          </a:p>
        </p:txBody>
      </p:sp>
      <p:sp>
        <p:nvSpPr>
          <p:cNvPr id="3" name="Title 2"/>
          <p:cNvSpPr>
            <a:spLocks noGrp="1"/>
          </p:cNvSpPr>
          <p:nvPr>
            <p:ph type="title"/>
          </p:nvPr>
        </p:nvSpPr>
        <p:spPr/>
        <p:txBody>
          <a:bodyPr/>
          <a:lstStyle/>
          <a:p>
            <a:r>
              <a:rPr lang="en-US" sz="3200" dirty="0" smtClean="0"/>
              <a:t>Dealer </a:t>
            </a:r>
            <a:r>
              <a:rPr lang="en-US" sz="3200" dirty="0"/>
              <a:t>&amp;</a:t>
            </a:r>
            <a:r>
              <a:rPr lang="en-US" sz="3200" dirty="0" smtClean="0"/>
              <a:t> Educator Presentations (available for all instruments)</a:t>
            </a:r>
            <a:endParaRPr lang="en-US" sz="3200" dirty="0"/>
          </a:p>
        </p:txBody>
      </p:sp>
      <p:sp>
        <p:nvSpPr>
          <p:cNvPr id="7" name="TextBox 6"/>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28</a:t>
            </a:fld>
            <a:endParaRPr lang="en-US" sz="1200" dirty="0"/>
          </a:p>
        </p:txBody>
      </p:sp>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21629" y="1937484"/>
            <a:ext cx="8250053" cy="41250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84807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Your Legacy Campaign</a:t>
            </a:r>
            <a:endParaRPr lang="en-US" sz="900" dirty="0"/>
          </a:p>
        </p:txBody>
      </p:sp>
      <p:sp>
        <p:nvSpPr>
          <p:cNvPr id="11" name="TextBox 10"/>
          <p:cNvSpPr txBox="1"/>
          <p:nvPr/>
        </p:nvSpPr>
        <p:spPr>
          <a:xfrm>
            <a:off x="7393916" y="202892"/>
            <a:ext cx="1925973" cy="584776"/>
          </a:xfrm>
          <a:prstGeom prst="rect">
            <a:avLst/>
          </a:prstGeom>
          <a:noFill/>
        </p:spPr>
        <p:txBody>
          <a:bodyPr wrap="square" rtlCol="0">
            <a:spAutoFit/>
          </a:bodyPr>
          <a:lstStyle/>
          <a:p>
            <a:pPr algn="ctr"/>
            <a:r>
              <a:rPr lang="en-US" sz="1600" dirty="0" smtClean="0">
                <a:solidFill>
                  <a:schemeClr val="bg1"/>
                </a:solidFill>
              </a:rPr>
              <a:t>Communication</a:t>
            </a:r>
          </a:p>
          <a:p>
            <a:pPr algn="ctr"/>
            <a:r>
              <a:rPr lang="en-US" sz="1600" dirty="0" smtClean="0">
                <a:solidFill>
                  <a:schemeClr val="bg1"/>
                </a:solidFill>
              </a:rPr>
              <a:t>Campaign</a:t>
            </a:r>
          </a:p>
        </p:txBody>
      </p:sp>
      <p:sp>
        <p:nvSpPr>
          <p:cNvPr id="19" name="TextBox 18"/>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29</a:t>
            </a:fld>
            <a:endParaRPr lang="en-US" sz="1200" dirty="0"/>
          </a:p>
        </p:txBody>
      </p:sp>
      <p:pic>
        <p:nvPicPr>
          <p:cNvPr id="20" name="Picture 1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639" y="1168889"/>
            <a:ext cx="3539800" cy="5007102"/>
          </a:xfrm>
          <a:prstGeom prst="rect">
            <a:avLst/>
          </a:prstGeom>
        </p:spPr>
      </p:pic>
      <p:sp>
        <p:nvSpPr>
          <p:cNvPr id="21" name="TextBox 20"/>
          <p:cNvSpPr txBox="1"/>
          <p:nvPr/>
        </p:nvSpPr>
        <p:spPr>
          <a:xfrm>
            <a:off x="4190459" y="1444546"/>
            <a:ext cx="3434128" cy="2862323"/>
          </a:xfrm>
          <a:prstGeom prst="rect">
            <a:avLst/>
          </a:prstGeom>
          <a:noFill/>
          <a:ln>
            <a:solidFill>
              <a:schemeClr val="tx1"/>
            </a:solidFill>
          </a:ln>
        </p:spPr>
        <p:txBody>
          <a:bodyPr wrap="none" rtlCol="0">
            <a:spAutoFit/>
          </a:bodyPr>
          <a:lstStyle/>
          <a:p>
            <a:r>
              <a:rPr lang="en-US" b="1" u="sng" dirty="0" smtClean="0"/>
              <a:t>Target Audience:</a:t>
            </a:r>
          </a:p>
          <a:p>
            <a:endParaRPr lang="en-US" dirty="0"/>
          </a:p>
          <a:p>
            <a:r>
              <a:rPr lang="en-US" dirty="0" smtClean="0"/>
              <a:t>Musicians, Brass &amp; Woodwind</a:t>
            </a:r>
          </a:p>
          <a:p>
            <a:endParaRPr lang="en-US" dirty="0" smtClean="0"/>
          </a:p>
          <a:p>
            <a:r>
              <a:rPr lang="en-US" b="1" u="sng" dirty="0" smtClean="0"/>
              <a:t>Awareness/Reach:</a:t>
            </a:r>
          </a:p>
          <a:p>
            <a:endParaRPr lang="en-US" dirty="0" smtClean="0"/>
          </a:p>
          <a:p>
            <a:r>
              <a:rPr lang="en-US" dirty="0" smtClean="0"/>
              <a:t>Dealers Email list</a:t>
            </a:r>
          </a:p>
          <a:p>
            <a:endParaRPr lang="en-US" dirty="0" smtClean="0"/>
          </a:p>
          <a:p>
            <a:r>
              <a:rPr lang="en-US" dirty="0" smtClean="0"/>
              <a:t>Facebook/Social Media</a:t>
            </a:r>
          </a:p>
          <a:p>
            <a:endParaRPr lang="en-US" dirty="0"/>
          </a:p>
        </p:txBody>
      </p:sp>
    </p:spTree>
    <p:extLst>
      <p:ext uri="{BB962C8B-B14F-4D97-AF65-F5344CB8AC3E}">
        <p14:creationId xmlns:p14="http://schemas.microsoft.com/office/powerpoint/2010/main" val="34172777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091" y="587826"/>
            <a:ext cx="7556313" cy="1116106"/>
          </a:xfrm>
        </p:spPr>
        <p:txBody>
          <a:bodyPr>
            <a:normAutofit/>
          </a:bodyPr>
          <a:lstStyle/>
          <a:p>
            <a:r>
              <a:rPr lang="en-US" dirty="0" smtClean="0"/>
              <a:t>Why plastic instruments began?</a:t>
            </a:r>
            <a:endParaRPr lang="en-US" dirty="0"/>
          </a:p>
        </p:txBody>
      </p:sp>
      <p:sp>
        <p:nvSpPr>
          <p:cNvPr id="3" name="Content Placeholder 2"/>
          <p:cNvSpPr>
            <a:spLocks noGrp="1"/>
          </p:cNvSpPr>
          <p:nvPr>
            <p:ph idx="1"/>
          </p:nvPr>
        </p:nvSpPr>
        <p:spPr>
          <a:xfrm>
            <a:off x="498474" y="1981200"/>
            <a:ext cx="3131640" cy="4144963"/>
          </a:xfrm>
        </p:spPr>
        <p:txBody>
          <a:bodyPr>
            <a:normAutofit/>
          </a:bodyPr>
          <a:lstStyle/>
          <a:p>
            <a:r>
              <a:rPr lang="en-GB" dirty="0" smtClean="0"/>
              <a:t>Trombone officially an “endangered-species”</a:t>
            </a:r>
            <a:r>
              <a:rPr lang="en-GB" sz="1400" dirty="0" smtClean="0"/>
              <a:t/>
            </a:r>
            <a:br>
              <a:rPr lang="en-GB" sz="1400" dirty="0" smtClean="0"/>
            </a:br>
            <a:r>
              <a:rPr lang="en-GB" sz="1400" dirty="0" smtClean="0"/>
              <a:t>(UK Government)</a:t>
            </a:r>
          </a:p>
          <a:p>
            <a:r>
              <a:rPr lang="en-GB" dirty="0"/>
              <a:t>A generation of musicians was being lost</a:t>
            </a:r>
            <a:endParaRPr lang="en-US" i="1" dirty="0"/>
          </a:p>
          <a:p>
            <a:r>
              <a:rPr lang="en-GB" dirty="0" smtClean="0"/>
              <a:t>Plastic offered unique opportunities to make things easier</a:t>
            </a:r>
          </a:p>
        </p:txBody>
      </p:sp>
      <p:pic>
        <p:nvPicPr>
          <p:cNvPr id="5" name="Picture 4" descr="Screen Shot 2016-01-13 at 21.57.45.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2286" y="2073591"/>
            <a:ext cx="5091351" cy="3608971"/>
          </a:xfrm>
          <a:prstGeom prst="rect">
            <a:avLst/>
          </a:prstGeom>
          <a:ln>
            <a:solidFill>
              <a:srgbClr val="4E67C8"/>
            </a:solidFill>
          </a:ln>
        </p:spPr>
      </p:pic>
      <p:sp>
        <p:nvSpPr>
          <p:cNvPr id="6" name="TextBox 5"/>
          <p:cNvSpPr txBox="1"/>
          <p:nvPr/>
        </p:nvSpPr>
        <p:spPr>
          <a:xfrm>
            <a:off x="7825780" y="142907"/>
            <a:ext cx="1052880" cy="646331"/>
          </a:xfrm>
          <a:prstGeom prst="rect">
            <a:avLst/>
          </a:prstGeom>
          <a:noFill/>
        </p:spPr>
        <p:txBody>
          <a:bodyPr wrap="none" rtlCol="0">
            <a:spAutoFit/>
          </a:bodyPr>
          <a:lstStyle/>
          <a:p>
            <a:pPr algn="ctr"/>
            <a:r>
              <a:rPr lang="en-US" dirty="0" smtClean="0">
                <a:solidFill>
                  <a:schemeClr val="bg1"/>
                </a:solidFill>
              </a:rPr>
              <a:t>Humble </a:t>
            </a:r>
          </a:p>
          <a:p>
            <a:pPr algn="ctr"/>
            <a:r>
              <a:rPr lang="en-US" dirty="0" smtClean="0">
                <a:solidFill>
                  <a:schemeClr val="bg1"/>
                </a:solidFill>
              </a:rPr>
              <a:t>Origins </a:t>
            </a:r>
            <a:endParaRPr lang="en-US" dirty="0">
              <a:solidFill>
                <a:schemeClr val="bg1"/>
              </a:solidFill>
            </a:endParaRPr>
          </a:p>
        </p:txBody>
      </p:sp>
      <p:sp>
        <p:nvSpPr>
          <p:cNvPr id="7" name="TextBox 6"/>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3</a:t>
            </a:fld>
            <a:endParaRPr lang="en-US" sz="1200" dirty="0"/>
          </a:p>
        </p:txBody>
      </p:sp>
    </p:spTree>
    <p:extLst>
      <p:ext uri="{BB962C8B-B14F-4D97-AF65-F5344CB8AC3E}">
        <p14:creationId xmlns:p14="http://schemas.microsoft.com/office/powerpoint/2010/main" val="5567606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Awards</a:t>
            </a:r>
            <a:endParaRPr lang="en-US" sz="900" dirty="0"/>
          </a:p>
        </p:txBody>
      </p:sp>
      <p:sp>
        <p:nvSpPr>
          <p:cNvPr id="11" name="TextBox 10"/>
          <p:cNvSpPr txBox="1"/>
          <p:nvPr/>
        </p:nvSpPr>
        <p:spPr>
          <a:xfrm>
            <a:off x="7393916" y="202892"/>
            <a:ext cx="1925973" cy="646331"/>
          </a:xfrm>
          <a:prstGeom prst="rect">
            <a:avLst/>
          </a:prstGeom>
          <a:noFill/>
        </p:spPr>
        <p:txBody>
          <a:bodyPr wrap="square" rtlCol="0">
            <a:spAutoFit/>
          </a:bodyPr>
          <a:lstStyle/>
          <a:p>
            <a:pPr algn="ctr"/>
            <a:r>
              <a:rPr lang="en-US" dirty="0" smtClean="0">
                <a:solidFill>
                  <a:schemeClr val="bg1"/>
                </a:solidFill>
              </a:rPr>
              <a:t>International</a:t>
            </a:r>
          </a:p>
          <a:p>
            <a:pPr algn="ctr"/>
            <a:r>
              <a:rPr lang="en-US" dirty="0" smtClean="0">
                <a:solidFill>
                  <a:schemeClr val="bg1"/>
                </a:solidFill>
              </a:rPr>
              <a:t>Recognition</a:t>
            </a: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6352" y="1385836"/>
            <a:ext cx="1744224" cy="2451094"/>
          </a:xfrm>
          <a:prstGeom prst="rect">
            <a:avLst/>
          </a:prstGeom>
        </p:spPr>
      </p:pic>
      <p:pic>
        <p:nvPicPr>
          <p:cNvPr id="13" name="Picture 12"/>
          <p:cNvPicPr>
            <a:picLocks noChangeAspect="1"/>
          </p:cNvPicPr>
          <p:nvPr/>
        </p:nvPicPr>
        <p:blipFill>
          <a:blip r:embed="rId3"/>
          <a:stretch>
            <a:fillRect/>
          </a:stretch>
        </p:blipFill>
        <p:spPr>
          <a:xfrm>
            <a:off x="3365500" y="854263"/>
            <a:ext cx="2413000" cy="3416300"/>
          </a:xfrm>
          <a:prstGeom prst="rect">
            <a:avLst/>
          </a:prstGeom>
        </p:spPr>
      </p:pic>
      <p:pic>
        <p:nvPicPr>
          <p:cNvPr id="14" name="Picture 13"/>
          <p:cNvPicPr>
            <a:picLocks noChangeAspect="1"/>
          </p:cNvPicPr>
          <p:nvPr/>
        </p:nvPicPr>
        <p:blipFill>
          <a:blip r:embed="rId4"/>
          <a:stretch>
            <a:fillRect/>
          </a:stretch>
        </p:blipFill>
        <p:spPr>
          <a:xfrm>
            <a:off x="6409021" y="1385836"/>
            <a:ext cx="1863041" cy="2631915"/>
          </a:xfrm>
          <a:prstGeom prst="rect">
            <a:avLst/>
          </a:prstGeom>
        </p:spPr>
      </p:pic>
      <p:pic>
        <p:nvPicPr>
          <p:cNvPr id="15" name="Picture 14"/>
          <p:cNvPicPr>
            <a:picLocks noChangeAspect="1"/>
          </p:cNvPicPr>
          <p:nvPr/>
        </p:nvPicPr>
        <p:blipFill>
          <a:blip r:embed="rId5"/>
          <a:stretch>
            <a:fillRect/>
          </a:stretch>
        </p:blipFill>
        <p:spPr>
          <a:xfrm>
            <a:off x="353639" y="4396355"/>
            <a:ext cx="2743200" cy="1397000"/>
          </a:xfrm>
          <a:prstGeom prst="rect">
            <a:avLst/>
          </a:prstGeom>
        </p:spPr>
      </p:pic>
      <p:pic>
        <p:nvPicPr>
          <p:cNvPr id="16" name="Picture 15"/>
          <p:cNvPicPr>
            <a:picLocks noChangeAspect="1"/>
          </p:cNvPicPr>
          <p:nvPr/>
        </p:nvPicPr>
        <p:blipFill>
          <a:blip r:embed="rId6"/>
          <a:stretch>
            <a:fillRect/>
          </a:stretch>
        </p:blipFill>
        <p:spPr>
          <a:xfrm>
            <a:off x="3365500" y="4396355"/>
            <a:ext cx="2413000" cy="2070100"/>
          </a:xfrm>
          <a:prstGeom prst="rect">
            <a:avLst/>
          </a:prstGeom>
        </p:spPr>
      </p:pic>
      <p:pic>
        <p:nvPicPr>
          <p:cNvPr id="17" name="Picture 16"/>
          <p:cNvPicPr>
            <a:picLocks noChangeAspect="1"/>
          </p:cNvPicPr>
          <p:nvPr/>
        </p:nvPicPr>
        <p:blipFill>
          <a:blip r:embed="rId7"/>
          <a:stretch>
            <a:fillRect/>
          </a:stretch>
        </p:blipFill>
        <p:spPr>
          <a:xfrm>
            <a:off x="6190933" y="5547738"/>
            <a:ext cx="2743200" cy="774700"/>
          </a:xfrm>
          <a:prstGeom prst="rect">
            <a:avLst/>
          </a:prstGeom>
        </p:spPr>
      </p:pic>
      <p:pic>
        <p:nvPicPr>
          <p:cNvPr id="18" name="Picture 17"/>
          <p:cNvPicPr>
            <a:picLocks noChangeAspect="1"/>
          </p:cNvPicPr>
          <p:nvPr/>
        </p:nvPicPr>
        <p:blipFill>
          <a:blip r:embed="rId8"/>
          <a:stretch>
            <a:fillRect/>
          </a:stretch>
        </p:blipFill>
        <p:spPr>
          <a:xfrm>
            <a:off x="6214726" y="4270563"/>
            <a:ext cx="2413000" cy="977900"/>
          </a:xfrm>
          <a:prstGeom prst="rect">
            <a:avLst/>
          </a:prstGeom>
        </p:spPr>
      </p:pic>
      <p:sp>
        <p:nvSpPr>
          <p:cNvPr id="19" name="TextBox 18"/>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30</a:t>
            </a:fld>
            <a:endParaRPr lang="en-US" sz="1200" dirty="0"/>
          </a:p>
        </p:txBody>
      </p:sp>
    </p:spTree>
    <p:extLst>
      <p:ext uri="{BB962C8B-B14F-4D97-AF65-F5344CB8AC3E}">
        <p14:creationId xmlns:p14="http://schemas.microsoft.com/office/powerpoint/2010/main" val="30039810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091" y="587826"/>
            <a:ext cx="7556313" cy="1116106"/>
          </a:xfrm>
        </p:spPr>
        <p:txBody>
          <a:bodyPr>
            <a:normAutofit fontScale="90000"/>
          </a:bodyPr>
          <a:lstStyle/>
          <a:p>
            <a:r>
              <a:rPr lang="en-GB" b="1" u="sng" dirty="0" smtClean="0"/>
              <a:t>Today:</a:t>
            </a:r>
            <a:r>
              <a:rPr lang="en-GB" b="1" u="sng" dirty="0"/>
              <a:t/>
            </a:r>
            <a:br>
              <a:rPr lang="en-GB" b="1" u="sng" dirty="0"/>
            </a:br>
            <a:endParaRPr lang="en-US" dirty="0"/>
          </a:p>
        </p:txBody>
      </p:sp>
      <p:sp>
        <p:nvSpPr>
          <p:cNvPr id="3" name="Content Placeholder 2"/>
          <p:cNvSpPr>
            <a:spLocks noGrp="1"/>
          </p:cNvSpPr>
          <p:nvPr>
            <p:ph idx="1"/>
          </p:nvPr>
        </p:nvSpPr>
        <p:spPr>
          <a:xfrm>
            <a:off x="289091" y="1577114"/>
            <a:ext cx="8293221" cy="4549050"/>
          </a:xfrm>
        </p:spPr>
        <p:txBody>
          <a:bodyPr>
            <a:normAutofit/>
          </a:bodyPr>
          <a:lstStyle/>
          <a:p>
            <a:pPr marL="0" indent="0">
              <a:buNone/>
            </a:pPr>
            <a:r>
              <a:rPr lang="en-GB" b="1" u="sng" dirty="0" smtClean="0"/>
              <a:t>Get your Own:</a:t>
            </a:r>
            <a:r>
              <a:rPr lang="en-GB" b="1" dirty="0" smtClean="0"/>
              <a:t>  </a:t>
            </a:r>
            <a:r>
              <a:rPr lang="en-GB" b="1" dirty="0" err="1" smtClean="0"/>
              <a:t>pBone</a:t>
            </a:r>
            <a:r>
              <a:rPr lang="en-GB" b="1" dirty="0" smtClean="0"/>
              <a:t>/ </a:t>
            </a:r>
            <a:r>
              <a:rPr lang="en-GB" b="1" dirty="0" err="1" smtClean="0"/>
              <a:t>pTrumpet</a:t>
            </a:r>
            <a:r>
              <a:rPr lang="en-GB" b="1" dirty="0" smtClean="0"/>
              <a:t> or </a:t>
            </a:r>
            <a:r>
              <a:rPr lang="en-GB" b="1" dirty="0" err="1" smtClean="0"/>
              <a:t>pBuzz</a:t>
            </a:r>
            <a:endParaRPr lang="en-GB" b="1" dirty="0"/>
          </a:p>
          <a:p>
            <a:endParaRPr lang="en-GB" dirty="0" smtClean="0"/>
          </a:p>
          <a:p>
            <a:pPr marL="0" indent="0">
              <a:buNone/>
            </a:pPr>
            <a:endParaRPr lang="en-GB" dirty="0"/>
          </a:p>
        </p:txBody>
      </p:sp>
      <p:sp>
        <p:nvSpPr>
          <p:cNvPr id="6" name="TextBox 5"/>
          <p:cNvSpPr txBox="1"/>
          <p:nvPr/>
        </p:nvSpPr>
        <p:spPr>
          <a:xfrm>
            <a:off x="7805778" y="142907"/>
            <a:ext cx="1092892" cy="646331"/>
          </a:xfrm>
          <a:prstGeom prst="rect">
            <a:avLst/>
          </a:prstGeom>
          <a:noFill/>
        </p:spPr>
        <p:txBody>
          <a:bodyPr wrap="none" rtlCol="0">
            <a:spAutoFit/>
          </a:bodyPr>
          <a:lstStyle/>
          <a:p>
            <a:pPr algn="ctr"/>
            <a:r>
              <a:rPr lang="en-US" dirty="0" smtClean="0">
                <a:solidFill>
                  <a:schemeClr val="bg1"/>
                </a:solidFill>
              </a:rPr>
              <a:t>Going </a:t>
            </a:r>
          </a:p>
          <a:p>
            <a:pPr algn="ctr"/>
            <a:r>
              <a:rPr lang="en-US" dirty="0" smtClean="0">
                <a:solidFill>
                  <a:schemeClr val="bg1"/>
                </a:solidFill>
              </a:rPr>
              <a:t>Forward</a:t>
            </a:r>
            <a:endParaRPr lang="en-US" dirty="0">
              <a:solidFill>
                <a:schemeClr val="bg1"/>
              </a:solidFill>
            </a:endParaRPr>
          </a:p>
        </p:txBody>
      </p:sp>
      <p:sp>
        <p:nvSpPr>
          <p:cNvPr id="7" name="TextBox 6"/>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31</a:t>
            </a:fld>
            <a:endParaRPr lang="en-US" sz="1200"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24" t="24082" r="31838" b="8789"/>
          <a:stretch/>
        </p:blipFill>
        <p:spPr bwMode="auto">
          <a:xfrm>
            <a:off x="6139617" y="1796866"/>
            <a:ext cx="2076373" cy="4395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4"/>
          <a:stretch>
            <a:fillRect/>
          </a:stretch>
        </p:blipFill>
        <p:spPr>
          <a:xfrm>
            <a:off x="289091" y="2260995"/>
            <a:ext cx="5701256" cy="3743596"/>
          </a:xfrm>
          <a:prstGeom prst="rect">
            <a:avLst/>
          </a:prstGeom>
        </p:spPr>
      </p:pic>
    </p:spTree>
    <p:extLst>
      <p:ext uri="{BB962C8B-B14F-4D97-AF65-F5344CB8AC3E}">
        <p14:creationId xmlns:p14="http://schemas.microsoft.com/office/powerpoint/2010/main" val="29487294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091" y="587826"/>
            <a:ext cx="7556313" cy="1116106"/>
          </a:xfrm>
        </p:spPr>
        <p:txBody>
          <a:bodyPr>
            <a:normAutofit fontScale="90000"/>
          </a:bodyPr>
          <a:lstStyle/>
          <a:p>
            <a:r>
              <a:rPr lang="en-GB" b="1" u="sng" dirty="0"/>
              <a:t>Proposed steps:</a:t>
            </a:r>
            <a:br>
              <a:rPr lang="en-GB" b="1" u="sng" dirty="0"/>
            </a:br>
            <a:endParaRPr lang="en-US" dirty="0"/>
          </a:p>
        </p:txBody>
      </p:sp>
      <p:sp>
        <p:nvSpPr>
          <p:cNvPr id="6" name="TextBox 5"/>
          <p:cNvSpPr txBox="1"/>
          <p:nvPr/>
        </p:nvSpPr>
        <p:spPr>
          <a:xfrm>
            <a:off x="7805778" y="142907"/>
            <a:ext cx="1092892" cy="646331"/>
          </a:xfrm>
          <a:prstGeom prst="rect">
            <a:avLst/>
          </a:prstGeom>
          <a:noFill/>
        </p:spPr>
        <p:txBody>
          <a:bodyPr wrap="none" rtlCol="0">
            <a:spAutoFit/>
          </a:bodyPr>
          <a:lstStyle/>
          <a:p>
            <a:pPr algn="ctr"/>
            <a:r>
              <a:rPr lang="en-US" dirty="0" smtClean="0">
                <a:solidFill>
                  <a:schemeClr val="bg1"/>
                </a:solidFill>
              </a:rPr>
              <a:t>Going </a:t>
            </a:r>
          </a:p>
          <a:p>
            <a:pPr algn="ctr"/>
            <a:r>
              <a:rPr lang="en-US" dirty="0" smtClean="0">
                <a:solidFill>
                  <a:schemeClr val="bg1"/>
                </a:solidFill>
              </a:rPr>
              <a:t>Forward</a:t>
            </a:r>
            <a:endParaRPr lang="en-US" dirty="0">
              <a:solidFill>
                <a:schemeClr val="bg1"/>
              </a:solidFill>
            </a:endParaRPr>
          </a:p>
        </p:txBody>
      </p:sp>
      <p:sp>
        <p:nvSpPr>
          <p:cNvPr id="7" name="TextBox 6"/>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32</a:t>
            </a:fld>
            <a:endParaRPr lang="en-US" sz="1200" dirty="0"/>
          </a:p>
        </p:txBody>
      </p:sp>
      <p:sp>
        <p:nvSpPr>
          <p:cNvPr id="9" name="TextBox 8"/>
          <p:cNvSpPr txBox="1"/>
          <p:nvPr/>
        </p:nvSpPr>
        <p:spPr>
          <a:xfrm>
            <a:off x="544244" y="2107470"/>
            <a:ext cx="6407974" cy="2954655"/>
          </a:xfrm>
          <a:prstGeom prst="rect">
            <a:avLst/>
          </a:prstGeom>
          <a:noFill/>
        </p:spPr>
        <p:txBody>
          <a:bodyPr wrap="none" rtlCol="0">
            <a:spAutoFit/>
          </a:bodyPr>
          <a:lstStyle/>
          <a:p>
            <a:r>
              <a:rPr lang="en-US" sz="2400" dirty="0" smtClean="0"/>
              <a:t>Questions</a:t>
            </a:r>
          </a:p>
          <a:p>
            <a:endParaRPr lang="en-US" sz="2400" dirty="0" smtClean="0"/>
          </a:p>
          <a:p>
            <a:r>
              <a:rPr lang="en-US" sz="2400" dirty="0" smtClean="0"/>
              <a:t>How do we help you in class room?</a:t>
            </a:r>
          </a:p>
          <a:p>
            <a:endParaRPr lang="en-US" sz="2400" dirty="0" smtClean="0"/>
          </a:p>
          <a:p>
            <a:r>
              <a:rPr lang="en-US" sz="2400" dirty="0" smtClean="0"/>
              <a:t>Funding?</a:t>
            </a:r>
          </a:p>
          <a:p>
            <a:endParaRPr lang="en-US" sz="2400" dirty="0"/>
          </a:p>
          <a:p>
            <a:r>
              <a:rPr lang="en-US" sz="2400" dirty="0" smtClean="0"/>
              <a:t>Build the next generation of Brass Players?</a:t>
            </a:r>
          </a:p>
          <a:p>
            <a:endParaRPr lang="en-US" dirty="0"/>
          </a:p>
        </p:txBody>
      </p:sp>
    </p:spTree>
    <p:extLst>
      <p:ext uri="{BB962C8B-B14F-4D97-AF65-F5344CB8AC3E}">
        <p14:creationId xmlns:p14="http://schemas.microsoft.com/office/powerpoint/2010/main" val="284468442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98474" y="484094"/>
            <a:ext cx="7556313" cy="1116106"/>
          </a:xfrm>
        </p:spPr>
        <p:txBody>
          <a:bodyPr>
            <a:normAutofit/>
          </a:bodyPr>
          <a:lstStyle/>
          <a:p>
            <a:r>
              <a:rPr lang="en-US" dirty="0" smtClean="0"/>
              <a:t>Used by professionals . . . </a:t>
            </a:r>
            <a:endParaRPr lang="en-US" dirty="0"/>
          </a:p>
        </p:txBody>
      </p:sp>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0849" y="1985761"/>
            <a:ext cx="2108320" cy="3809391"/>
          </a:xfrm>
          <a:prstGeom prst="rect">
            <a:avLst/>
          </a:prstGeom>
          <a:ln>
            <a:solidFill>
              <a:srgbClr val="4E67C8"/>
            </a:solidFill>
          </a:ln>
        </p:spPr>
      </p:pic>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12066" y="1249323"/>
            <a:ext cx="2378369" cy="2840907"/>
          </a:xfrm>
          <a:prstGeom prst="rect">
            <a:avLst/>
          </a:prstGeom>
          <a:ln>
            <a:solidFill>
              <a:srgbClr val="4E67C8"/>
            </a:solidFill>
          </a:ln>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77906" y="2899794"/>
            <a:ext cx="3333218" cy="3333218"/>
          </a:xfrm>
          <a:prstGeom prst="rect">
            <a:avLst/>
          </a:prstGeom>
          <a:ln>
            <a:solidFill>
              <a:srgbClr val="4E67C8"/>
            </a:solidFill>
          </a:ln>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24330" y="4279822"/>
            <a:ext cx="2360691" cy="2209484"/>
          </a:xfrm>
          <a:prstGeom prst="rect">
            <a:avLst/>
          </a:prstGeom>
          <a:ln>
            <a:solidFill>
              <a:srgbClr val="4E67C8"/>
            </a:solidFill>
          </a:ln>
        </p:spPr>
      </p:pic>
      <p:sp>
        <p:nvSpPr>
          <p:cNvPr id="16" name="TextBox 15"/>
          <p:cNvSpPr txBox="1"/>
          <p:nvPr/>
        </p:nvSpPr>
        <p:spPr>
          <a:xfrm>
            <a:off x="7380586" y="152742"/>
            <a:ext cx="1925973" cy="646331"/>
          </a:xfrm>
          <a:prstGeom prst="rect">
            <a:avLst/>
          </a:prstGeom>
          <a:noFill/>
        </p:spPr>
        <p:txBody>
          <a:bodyPr wrap="square" rtlCol="0">
            <a:spAutoFit/>
          </a:bodyPr>
          <a:lstStyle/>
          <a:p>
            <a:pPr algn="ctr"/>
            <a:r>
              <a:rPr lang="en-US" dirty="0" smtClean="0">
                <a:solidFill>
                  <a:schemeClr val="bg1"/>
                </a:solidFill>
              </a:rPr>
              <a:t>Legitimized</a:t>
            </a:r>
          </a:p>
          <a:p>
            <a:pPr algn="ctr"/>
            <a:r>
              <a:rPr lang="en-US" dirty="0" smtClean="0">
                <a:solidFill>
                  <a:schemeClr val="bg1"/>
                </a:solidFill>
              </a:rPr>
              <a:t>&amp; Endorsed </a:t>
            </a:r>
          </a:p>
        </p:txBody>
      </p:sp>
      <p:sp>
        <p:nvSpPr>
          <p:cNvPr id="8" name="TextBox 7"/>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33</a:t>
            </a:fld>
            <a:endParaRPr lang="en-US" sz="1200" dirty="0"/>
          </a:p>
        </p:txBody>
      </p:sp>
    </p:spTree>
    <p:extLst>
      <p:ext uri="{BB962C8B-B14F-4D97-AF65-F5344CB8AC3E}">
        <p14:creationId xmlns:p14="http://schemas.microsoft.com/office/powerpoint/2010/main" val="186268987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1116106"/>
          </a:xfrm>
        </p:spPr>
        <p:txBody>
          <a:bodyPr>
            <a:normAutofit/>
          </a:bodyPr>
          <a:lstStyle/>
          <a:p>
            <a:r>
              <a:rPr lang="en-US" dirty="0" smtClean="0"/>
              <a:t>. . . and future professionals</a:t>
            </a:r>
            <a:endParaRPr lang="en-US" dirty="0"/>
          </a:p>
        </p:txBody>
      </p:sp>
      <p:pic>
        <p:nvPicPr>
          <p:cNvPr id="4" name="Picture 3" descr="MVI_0042.MOV-76.328.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30613" y="3767274"/>
            <a:ext cx="2259072" cy="2211199"/>
          </a:xfrm>
          <a:prstGeom prst="rect">
            <a:avLst/>
          </a:prstGeom>
          <a:ln>
            <a:solidFill>
              <a:srgbClr val="4E67C8"/>
            </a:solidFill>
          </a:ln>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0149" y="1280170"/>
            <a:ext cx="3120622" cy="2080414"/>
          </a:xfrm>
          <a:prstGeom prst="rect">
            <a:avLst/>
          </a:prstGeom>
          <a:ln>
            <a:solidFill>
              <a:srgbClr val="4E67C8"/>
            </a:solidFill>
          </a:ln>
        </p:spPr>
      </p:pic>
      <p:pic>
        <p:nvPicPr>
          <p:cNvPr id="6" name="Picture 5" descr="7792Clarke12442a.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50130" y="2414358"/>
            <a:ext cx="2825447" cy="2956764"/>
          </a:xfrm>
          <a:prstGeom prst="rect">
            <a:avLst/>
          </a:prstGeom>
          <a:ln>
            <a:solidFill>
              <a:srgbClr val="4E67C8"/>
            </a:solidFill>
          </a:ln>
        </p:spPr>
      </p:pic>
      <p:sp>
        <p:nvSpPr>
          <p:cNvPr id="7" name="TextBox 6"/>
          <p:cNvSpPr txBox="1"/>
          <p:nvPr/>
        </p:nvSpPr>
        <p:spPr>
          <a:xfrm>
            <a:off x="7360266" y="112102"/>
            <a:ext cx="1925973" cy="646331"/>
          </a:xfrm>
          <a:prstGeom prst="rect">
            <a:avLst/>
          </a:prstGeom>
          <a:noFill/>
        </p:spPr>
        <p:txBody>
          <a:bodyPr wrap="square" rtlCol="0">
            <a:spAutoFit/>
          </a:bodyPr>
          <a:lstStyle/>
          <a:p>
            <a:pPr algn="ctr"/>
            <a:r>
              <a:rPr lang="en-US" dirty="0" smtClean="0">
                <a:solidFill>
                  <a:schemeClr val="bg1"/>
                </a:solidFill>
              </a:rPr>
              <a:t>Advancing</a:t>
            </a:r>
          </a:p>
          <a:p>
            <a:pPr algn="ctr"/>
            <a:r>
              <a:rPr lang="en-US" dirty="0" smtClean="0">
                <a:solidFill>
                  <a:schemeClr val="bg1"/>
                </a:solidFill>
              </a:rPr>
              <a:t> pre Band Base </a:t>
            </a:r>
          </a:p>
        </p:txBody>
      </p:sp>
      <p:sp>
        <p:nvSpPr>
          <p:cNvPr id="8" name="TextBox 7"/>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34</a:t>
            </a:fld>
            <a:endParaRPr lang="en-US" sz="1200" dirty="0"/>
          </a:p>
        </p:txBody>
      </p:sp>
    </p:spTree>
    <p:extLst>
      <p:ext uri="{BB962C8B-B14F-4D97-AF65-F5344CB8AC3E}">
        <p14:creationId xmlns:p14="http://schemas.microsoft.com/office/powerpoint/2010/main" val="258776222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792Clarke12730_Large Forma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4570"/>
            <a:ext cx="9144000" cy="6952570"/>
          </a:xfrm>
          <a:prstGeom prst="rect">
            <a:avLst/>
          </a:prstGeom>
        </p:spPr>
      </p:pic>
      <p:sp>
        <p:nvSpPr>
          <p:cNvPr id="7" name="TextBox 6"/>
          <p:cNvSpPr txBox="1"/>
          <p:nvPr/>
        </p:nvSpPr>
        <p:spPr>
          <a:xfrm>
            <a:off x="249001" y="114762"/>
            <a:ext cx="4084359" cy="369332"/>
          </a:xfrm>
          <a:prstGeom prst="rect">
            <a:avLst/>
          </a:prstGeom>
          <a:noFill/>
        </p:spPr>
        <p:txBody>
          <a:bodyPr wrap="none" rtlCol="0">
            <a:spAutoFit/>
          </a:bodyPr>
          <a:lstStyle/>
          <a:p>
            <a:r>
              <a:rPr lang="en-US" b="1" dirty="0" err="1" smtClean="0"/>
              <a:t>pBuzz</a:t>
            </a:r>
            <a:r>
              <a:rPr lang="en-US" dirty="0" smtClean="0"/>
              <a:t> l </a:t>
            </a:r>
            <a:r>
              <a:rPr lang="en-US" b="1" dirty="0" smtClean="0"/>
              <a:t>pBone</a:t>
            </a:r>
            <a:r>
              <a:rPr lang="en-US" dirty="0" smtClean="0"/>
              <a:t> l </a:t>
            </a:r>
            <a:r>
              <a:rPr lang="en-US" b="1" dirty="0" smtClean="0"/>
              <a:t>pTrumpet</a:t>
            </a:r>
            <a:r>
              <a:rPr lang="en-US" dirty="0" smtClean="0"/>
              <a:t> l </a:t>
            </a:r>
            <a:r>
              <a:rPr lang="en-US" i="1" dirty="0" smtClean="0"/>
              <a:t>just play</a:t>
            </a:r>
            <a:r>
              <a:rPr lang="en-US" i="1" dirty="0"/>
              <a:t>!</a:t>
            </a:r>
          </a:p>
        </p:txBody>
      </p:sp>
      <p:sp>
        <p:nvSpPr>
          <p:cNvPr id="5" name="TextBox 4"/>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35</a:t>
            </a:fld>
            <a:endParaRPr lang="en-US" sz="1200" dirty="0"/>
          </a:p>
        </p:txBody>
      </p:sp>
    </p:spTree>
    <p:extLst>
      <p:ext uri="{BB962C8B-B14F-4D97-AF65-F5344CB8AC3E}">
        <p14:creationId xmlns:p14="http://schemas.microsoft.com/office/powerpoint/2010/main" val="3211710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344240"/>
            <a:ext cx="7556313" cy="1116106"/>
          </a:xfrm>
        </p:spPr>
        <p:txBody>
          <a:bodyPr>
            <a:normAutofit fontScale="90000"/>
          </a:bodyPr>
          <a:lstStyle/>
          <a:p>
            <a:r>
              <a:rPr lang="en-US" dirty="0" smtClean="0">
                <a:solidFill>
                  <a:srgbClr val="4E67C8"/>
                </a:solidFill>
              </a:rPr>
              <a:t>The musicians behind pBone &amp; pTrumpet and now </a:t>
            </a:r>
            <a:r>
              <a:rPr lang="en-US" dirty="0" err="1" smtClean="0">
                <a:solidFill>
                  <a:srgbClr val="4E67C8"/>
                </a:solidFill>
              </a:rPr>
              <a:t>pBuzz</a:t>
            </a:r>
            <a:endParaRPr lang="en-US" dirty="0">
              <a:solidFill>
                <a:srgbClr val="4E67C8"/>
              </a:solidFill>
            </a:endParaRPr>
          </a:p>
        </p:txBody>
      </p:sp>
      <p:sp>
        <p:nvSpPr>
          <p:cNvPr id="3" name="Content Placeholder 2"/>
          <p:cNvSpPr>
            <a:spLocks noGrp="1"/>
          </p:cNvSpPr>
          <p:nvPr>
            <p:ph idx="1"/>
          </p:nvPr>
        </p:nvSpPr>
        <p:spPr>
          <a:xfrm>
            <a:off x="498474" y="1981200"/>
            <a:ext cx="3946526" cy="4144963"/>
          </a:xfrm>
        </p:spPr>
        <p:txBody>
          <a:bodyPr>
            <a:normAutofit fontScale="77500" lnSpcReduction="20000"/>
          </a:bodyPr>
          <a:lstStyle/>
          <a:p>
            <a:r>
              <a:rPr lang="en-US" dirty="0" smtClean="0"/>
              <a:t>British musicians and parents passionate about music-making</a:t>
            </a:r>
          </a:p>
          <a:p>
            <a:r>
              <a:rPr lang="en-US" dirty="0" smtClean="0"/>
              <a:t>pBone: Designed and developed in the UK from 2007-2010</a:t>
            </a:r>
          </a:p>
          <a:p>
            <a:r>
              <a:rPr lang="en-US" dirty="0" smtClean="0"/>
              <a:t>pTrumpet: Designed and developed in the UK from 2012-2014</a:t>
            </a:r>
          </a:p>
          <a:p>
            <a:r>
              <a:rPr lang="en-US" dirty="0" err="1" smtClean="0"/>
              <a:t>pBuzz</a:t>
            </a:r>
            <a:r>
              <a:rPr lang="en-US" dirty="0" smtClean="0"/>
              <a:t>: Designed, developed and manufactured in the UK 2016</a:t>
            </a:r>
          </a:p>
          <a:p>
            <a:r>
              <a:rPr lang="en-US" dirty="0" smtClean="0"/>
              <a:t>Chris Shea, joins in 2016 Project Development &amp; Asia Marketing Manager</a:t>
            </a:r>
          </a:p>
          <a:p>
            <a:r>
              <a:rPr lang="en-US" dirty="0" err="1" smtClean="0"/>
              <a:t>Branislav</a:t>
            </a:r>
            <a:r>
              <a:rPr lang="en-US" dirty="0" smtClean="0"/>
              <a:t> Zivkovic joins as 	        Global Chief Commercial Officer &amp; President, North America in 2016</a:t>
            </a:r>
          </a:p>
          <a:p>
            <a:pPr marL="0" indent="0">
              <a:buNone/>
            </a:pPr>
            <a:endParaRPr lang="en-US" dirty="0" smtClean="0"/>
          </a:p>
          <a:p>
            <a:endParaRPr lang="en-US" dirty="0" smtClean="0"/>
          </a:p>
          <a:p>
            <a:endParaRPr lang="en-US" dirty="0"/>
          </a:p>
        </p:txBody>
      </p:sp>
      <p:pic>
        <p:nvPicPr>
          <p:cNvPr id="4" name="Picture 3" descr="7792Clarke12938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0362" y="2423198"/>
            <a:ext cx="3847335" cy="288451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535093" y="155453"/>
            <a:ext cx="1608908" cy="646331"/>
          </a:xfrm>
          <a:prstGeom prst="rect">
            <a:avLst/>
          </a:prstGeom>
          <a:noFill/>
        </p:spPr>
        <p:txBody>
          <a:bodyPr wrap="square" rtlCol="0">
            <a:spAutoFit/>
          </a:bodyPr>
          <a:lstStyle/>
          <a:p>
            <a:pPr algn="ctr"/>
            <a:r>
              <a:rPr lang="en-US" dirty="0" smtClean="0">
                <a:solidFill>
                  <a:schemeClr val="bg1"/>
                </a:solidFill>
              </a:rPr>
              <a:t>Core </a:t>
            </a:r>
          </a:p>
          <a:p>
            <a:pPr algn="ctr"/>
            <a:r>
              <a:rPr lang="en-US" dirty="0" smtClean="0">
                <a:solidFill>
                  <a:schemeClr val="bg1"/>
                </a:solidFill>
              </a:rPr>
              <a:t>Team </a:t>
            </a:r>
            <a:endParaRPr lang="en-US" dirty="0">
              <a:solidFill>
                <a:schemeClr val="bg1"/>
              </a:solidFill>
            </a:endParaRPr>
          </a:p>
        </p:txBody>
      </p:sp>
      <p:sp>
        <p:nvSpPr>
          <p:cNvPr id="6" name="TextBox 5"/>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4</a:t>
            </a:fld>
            <a:endParaRPr lang="en-US" sz="1200" dirty="0"/>
          </a:p>
        </p:txBody>
      </p:sp>
    </p:spTree>
    <p:extLst>
      <p:ext uri="{BB962C8B-B14F-4D97-AF65-F5344CB8AC3E}">
        <p14:creationId xmlns:p14="http://schemas.microsoft.com/office/powerpoint/2010/main" val="225655105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18188" y="1247844"/>
            <a:ext cx="3025812" cy="1624604"/>
          </a:xfrm>
          <a:prstGeom prst="rect">
            <a:avLst/>
          </a:prstGeom>
          <a:ln w="57150" cmpd="sng">
            <a:solidFill>
              <a:srgbClr val="4E67C8"/>
            </a:solidFill>
          </a:ln>
        </p:spPr>
      </p:pic>
      <p:pic>
        <p:nvPicPr>
          <p:cNvPr id="6" name="Picture 5" descr="pbuzz.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247844"/>
            <a:ext cx="3444841" cy="2635014"/>
          </a:xfrm>
          <a:prstGeom prst="rect">
            <a:avLst/>
          </a:prstGeom>
          <a:ln w="57150" cmpd="sng">
            <a:solidFill>
              <a:srgbClr val="4E67C8"/>
            </a:solidFill>
          </a:ln>
        </p:spPr>
      </p:pic>
      <p:sp>
        <p:nvSpPr>
          <p:cNvPr id="2" name="Title 1"/>
          <p:cNvSpPr>
            <a:spLocks noGrp="1"/>
          </p:cNvSpPr>
          <p:nvPr>
            <p:ph type="title"/>
          </p:nvPr>
        </p:nvSpPr>
        <p:spPr/>
        <p:txBody>
          <a:bodyPr>
            <a:normAutofit/>
          </a:bodyPr>
          <a:lstStyle/>
          <a:p>
            <a:r>
              <a:rPr lang="en-US" sz="3100" dirty="0" smtClean="0">
                <a:solidFill>
                  <a:srgbClr val="4E67C8"/>
                </a:solidFill>
              </a:rPr>
              <a:t>Creating Life Changing Experiences</a:t>
            </a:r>
            <a:endParaRPr lang="en-US" sz="3100" dirty="0">
              <a:solidFill>
                <a:srgbClr val="4E67C8"/>
              </a:solidFill>
            </a:endParaRPr>
          </a:p>
        </p:txBody>
      </p:sp>
      <p:pic>
        <p:nvPicPr>
          <p:cNvPr id="3" name="Picture 2" descr="fb30.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44841" y="1244828"/>
            <a:ext cx="2656397" cy="2656397"/>
          </a:xfrm>
          <a:prstGeom prst="rect">
            <a:avLst/>
          </a:prstGeom>
          <a:ln w="57150" cmpd="sng">
            <a:solidFill>
              <a:schemeClr val="accent1"/>
            </a:solidFill>
          </a:ln>
        </p:spPr>
      </p:pic>
      <p:pic>
        <p:nvPicPr>
          <p:cNvPr id="5" name="Picture 4" descr="fb18.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 y="3397250"/>
            <a:ext cx="3460751" cy="3460751"/>
          </a:xfrm>
          <a:prstGeom prst="rect">
            <a:avLst/>
          </a:prstGeom>
          <a:ln w="57150" cmpd="sng">
            <a:solidFill>
              <a:srgbClr val="4E67C8"/>
            </a:solidFill>
          </a:ln>
        </p:spPr>
      </p:pic>
      <p:sp>
        <p:nvSpPr>
          <p:cNvPr id="7" name="TextBox 6"/>
          <p:cNvSpPr txBox="1"/>
          <p:nvPr/>
        </p:nvSpPr>
        <p:spPr>
          <a:xfrm>
            <a:off x="7563526" y="142877"/>
            <a:ext cx="1580474" cy="646331"/>
          </a:xfrm>
          <a:prstGeom prst="rect">
            <a:avLst/>
          </a:prstGeom>
          <a:noFill/>
        </p:spPr>
        <p:txBody>
          <a:bodyPr wrap="square" rtlCol="0">
            <a:spAutoFit/>
          </a:bodyPr>
          <a:lstStyle/>
          <a:p>
            <a:pPr algn="ctr"/>
            <a:r>
              <a:rPr lang="en-US" dirty="0" smtClean="0">
                <a:solidFill>
                  <a:schemeClr val="bg1"/>
                </a:solidFill>
              </a:rPr>
              <a:t>Origins of Expressions</a:t>
            </a:r>
          </a:p>
        </p:txBody>
      </p:sp>
      <p:pic>
        <p:nvPicPr>
          <p:cNvPr id="8" name="Picture 7" descr="fb14.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18188" y="2823584"/>
            <a:ext cx="3025812" cy="4034416"/>
          </a:xfrm>
          <a:prstGeom prst="rect">
            <a:avLst/>
          </a:prstGeom>
          <a:ln w="57150" cmpd="sng">
            <a:solidFill>
              <a:srgbClr val="4E67C8"/>
            </a:solidFill>
          </a:ln>
        </p:spPr>
      </p:pic>
      <p:pic>
        <p:nvPicPr>
          <p:cNvPr id="4" name="Picture 3" descr="fb14.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17408" y="3901225"/>
            <a:ext cx="2570317" cy="2956775"/>
          </a:xfrm>
          <a:prstGeom prst="rect">
            <a:avLst/>
          </a:prstGeom>
          <a:ln w="57150" cmpd="sng">
            <a:solidFill>
              <a:srgbClr val="4E67C8"/>
            </a:solidFill>
          </a:ln>
        </p:spPr>
      </p:pic>
      <p:sp>
        <p:nvSpPr>
          <p:cNvPr id="10" name="TextBox 9"/>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5</a:t>
            </a:fld>
            <a:endParaRPr lang="en-US" sz="1200" dirty="0"/>
          </a:p>
        </p:txBody>
      </p:sp>
    </p:spTree>
    <p:extLst>
      <p:ext uri="{BB962C8B-B14F-4D97-AF65-F5344CB8AC3E}">
        <p14:creationId xmlns:p14="http://schemas.microsoft.com/office/powerpoint/2010/main" val="8585398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E67C8"/>
                </a:solidFill>
              </a:rPr>
              <a:t>Nurturing the next generation</a:t>
            </a:r>
            <a:endParaRPr lang="en-US" dirty="0">
              <a:solidFill>
                <a:srgbClr val="4E67C8"/>
              </a:solidFill>
            </a:endParaRPr>
          </a:p>
        </p:txBody>
      </p:sp>
      <p:pic>
        <p:nvPicPr>
          <p:cNvPr id="4" name="Picture 3" descr="fb9.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39" y="1244828"/>
            <a:ext cx="3837327" cy="2769716"/>
          </a:xfrm>
          <a:prstGeom prst="rect">
            <a:avLst/>
          </a:prstGeom>
          <a:ln w="57150" cmpd="sng">
            <a:solidFill>
              <a:srgbClr val="4E67C8"/>
            </a:solidFill>
          </a:ln>
        </p:spPr>
      </p:pic>
      <p:sp>
        <p:nvSpPr>
          <p:cNvPr id="7" name="TextBox 6"/>
          <p:cNvSpPr txBox="1"/>
          <p:nvPr/>
        </p:nvSpPr>
        <p:spPr>
          <a:xfrm>
            <a:off x="7535092" y="154919"/>
            <a:ext cx="1601726" cy="646331"/>
          </a:xfrm>
          <a:prstGeom prst="rect">
            <a:avLst/>
          </a:prstGeom>
          <a:noFill/>
        </p:spPr>
        <p:txBody>
          <a:bodyPr wrap="square" rtlCol="0">
            <a:spAutoFit/>
          </a:bodyPr>
          <a:lstStyle/>
          <a:p>
            <a:pPr algn="ctr"/>
            <a:r>
              <a:rPr lang="en-US" dirty="0" smtClean="0">
                <a:solidFill>
                  <a:schemeClr val="bg1"/>
                </a:solidFill>
              </a:rPr>
              <a:t>Caring</a:t>
            </a:r>
          </a:p>
          <a:p>
            <a:pPr algn="ctr"/>
            <a:r>
              <a:rPr lang="en-US" dirty="0" smtClean="0">
                <a:solidFill>
                  <a:schemeClr val="bg1"/>
                </a:solidFill>
              </a:rPr>
              <a:t>Journey</a:t>
            </a:r>
            <a:endParaRPr lang="en-US" dirty="0">
              <a:solidFill>
                <a:schemeClr val="bg1"/>
              </a:solidFill>
            </a:endParaRPr>
          </a:p>
        </p:txBody>
      </p:sp>
      <p:pic>
        <p:nvPicPr>
          <p:cNvPr id="9" name="Picture 8" descr="September 2015 MONTAGE.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7206" y="4422632"/>
            <a:ext cx="3916793" cy="2435368"/>
          </a:xfrm>
          <a:prstGeom prst="rect">
            <a:avLst/>
          </a:prstGeom>
          <a:ln w="57150" cmpd="sng">
            <a:solidFill>
              <a:srgbClr val="4E67C8"/>
            </a:solidFill>
          </a:ln>
        </p:spPr>
      </p:pic>
      <p:pic>
        <p:nvPicPr>
          <p:cNvPr id="3" name="Picture 2" descr="school.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40310" y="1244828"/>
            <a:ext cx="5696508" cy="3177804"/>
          </a:xfrm>
          <a:prstGeom prst="rect">
            <a:avLst/>
          </a:prstGeom>
          <a:ln w="57150" cmpd="sng">
            <a:solidFill>
              <a:srgbClr val="4E67C8"/>
            </a:solidFill>
          </a:ln>
        </p:spPr>
      </p:pic>
      <p:pic>
        <p:nvPicPr>
          <p:cNvPr id="6" name="Picture 5" descr="fb11.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359" y="4014544"/>
            <a:ext cx="5177223" cy="2843456"/>
          </a:xfrm>
          <a:prstGeom prst="rect">
            <a:avLst/>
          </a:prstGeom>
          <a:ln w="57150" cmpd="sng">
            <a:solidFill>
              <a:srgbClr val="4E67C8"/>
            </a:solidFill>
          </a:ln>
        </p:spPr>
      </p:pic>
      <p:sp>
        <p:nvSpPr>
          <p:cNvPr id="8" name="TextBox 7"/>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6</a:t>
            </a:fld>
            <a:endParaRPr lang="en-US" sz="1200" dirty="0"/>
          </a:p>
        </p:txBody>
      </p:sp>
    </p:spTree>
    <p:extLst>
      <p:ext uri="{BB962C8B-B14F-4D97-AF65-F5344CB8AC3E}">
        <p14:creationId xmlns:p14="http://schemas.microsoft.com/office/powerpoint/2010/main" val="19147416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E67C8"/>
                </a:solidFill>
              </a:rPr>
              <a:t>Making Music Fun</a:t>
            </a:r>
            <a:endParaRPr lang="en-US" dirty="0">
              <a:solidFill>
                <a:srgbClr val="4E67C8"/>
              </a:solidFill>
            </a:endParaRPr>
          </a:p>
        </p:txBody>
      </p:sp>
      <p:pic>
        <p:nvPicPr>
          <p:cNvPr id="7" name="Picture 6" descr="D4S_058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63913"/>
            <a:ext cx="4391282" cy="2922518"/>
          </a:xfrm>
          <a:prstGeom prst="rect">
            <a:avLst/>
          </a:prstGeom>
          <a:ln w="57150" cmpd="sng">
            <a:solidFill>
              <a:srgbClr val="4E67C8"/>
            </a:solidFill>
          </a:ln>
        </p:spPr>
      </p:pic>
      <p:sp>
        <p:nvSpPr>
          <p:cNvPr id="6" name="TextBox 5"/>
          <p:cNvSpPr txBox="1"/>
          <p:nvPr/>
        </p:nvSpPr>
        <p:spPr>
          <a:xfrm>
            <a:off x="7516136" y="142877"/>
            <a:ext cx="1676260" cy="646331"/>
          </a:xfrm>
          <a:prstGeom prst="rect">
            <a:avLst/>
          </a:prstGeom>
          <a:noFill/>
        </p:spPr>
        <p:txBody>
          <a:bodyPr wrap="square" rtlCol="0">
            <a:spAutoFit/>
          </a:bodyPr>
          <a:lstStyle/>
          <a:p>
            <a:pPr algn="ctr"/>
            <a:r>
              <a:rPr lang="en-US" dirty="0" smtClean="0">
                <a:solidFill>
                  <a:schemeClr val="bg1"/>
                </a:solidFill>
              </a:rPr>
              <a:t>Play &amp; </a:t>
            </a:r>
          </a:p>
          <a:p>
            <a:pPr algn="ctr"/>
            <a:r>
              <a:rPr lang="en-US" dirty="0" smtClean="0">
                <a:solidFill>
                  <a:schemeClr val="bg1"/>
                </a:solidFill>
              </a:rPr>
              <a:t>Pleasure</a:t>
            </a:r>
          </a:p>
        </p:txBody>
      </p:sp>
      <p:pic>
        <p:nvPicPr>
          <p:cNvPr id="4" name="Picture 3" descr="oldkids-originalaudio.mp4-16.177.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42125" y="1256427"/>
            <a:ext cx="2301875" cy="5565728"/>
          </a:xfrm>
          <a:prstGeom prst="rect">
            <a:avLst/>
          </a:prstGeom>
          <a:ln w="57150" cmpd="sng">
            <a:solidFill>
              <a:srgbClr val="4E67C8"/>
            </a:solidFill>
          </a:ln>
        </p:spPr>
      </p:pic>
      <p:pic>
        <p:nvPicPr>
          <p:cNvPr id="3" name="Picture 2" descr="fb16.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20554" y="1250998"/>
            <a:ext cx="2783657" cy="3711542"/>
          </a:xfrm>
          <a:prstGeom prst="rect">
            <a:avLst/>
          </a:prstGeom>
          <a:ln w="57150" cmpd="sng">
            <a:solidFill>
              <a:srgbClr val="4E67C8"/>
            </a:solidFill>
          </a:ln>
        </p:spPr>
      </p:pic>
      <p:pic>
        <p:nvPicPr>
          <p:cNvPr id="5" name="Picture 4" descr="PhiladelphiaOrchestrapBones.jpe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20554" y="4855729"/>
            <a:ext cx="2783659" cy="2013811"/>
          </a:xfrm>
          <a:prstGeom prst="rect">
            <a:avLst/>
          </a:prstGeom>
          <a:ln w="57150" cmpd="sng">
            <a:solidFill>
              <a:srgbClr val="4E67C8"/>
            </a:solidFill>
          </a:ln>
        </p:spPr>
      </p:pic>
      <p:pic>
        <p:nvPicPr>
          <p:cNvPr id="8" name="Picture 7" descr="pTrumpets.jpe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 y="1256427"/>
            <a:ext cx="4020552" cy="2645764"/>
          </a:xfrm>
          <a:prstGeom prst="rect">
            <a:avLst/>
          </a:prstGeom>
          <a:ln w="57150" cmpd="sng">
            <a:solidFill>
              <a:srgbClr val="4E67C8"/>
            </a:solidFill>
          </a:ln>
        </p:spPr>
      </p:pic>
      <p:sp>
        <p:nvSpPr>
          <p:cNvPr id="9" name="TextBox 8"/>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7</a:t>
            </a:fld>
            <a:endParaRPr lang="en-US" sz="1200" dirty="0"/>
          </a:p>
        </p:txBody>
      </p:sp>
    </p:spTree>
    <p:extLst>
      <p:ext uri="{BB962C8B-B14F-4D97-AF65-F5344CB8AC3E}">
        <p14:creationId xmlns:p14="http://schemas.microsoft.com/office/powerpoint/2010/main" val="25412559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E67C8"/>
                </a:solidFill>
              </a:rPr>
              <a:t>Mass Appeal</a:t>
            </a:r>
            <a:endParaRPr lang="en-US" dirty="0">
              <a:solidFill>
                <a:srgbClr val="4E67C8"/>
              </a:solidFill>
            </a:endParaRPr>
          </a:p>
        </p:txBody>
      </p:sp>
      <p:pic>
        <p:nvPicPr>
          <p:cNvPr id="5" name="Content Placeholder 4" descr="timmytrumpet.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362036" y="1323201"/>
            <a:ext cx="3940422" cy="216149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p:cNvSpPr txBox="1"/>
          <p:nvPr/>
        </p:nvSpPr>
        <p:spPr>
          <a:xfrm>
            <a:off x="418763" y="1344193"/>
            <a:ext cx="3883695" cy="276999"/>
          </a:xfrm>
          <a:prstGeom prst="rect">
            <a:avLst/>
          </a:prstGeom>
          <a:noFill/>
        </p:spPr>
        <p:txBody>
          <a:bodyPr wrap="none" rtlCol="0">
            <a:spAutoFit/>
          </a:bodyPr>
          <a:lstStyle/>
          <a:p>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Timmy Trumpet (DJ) – 757k FB likes, 200m YT views </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Picture 7" descr="britainsgottalent.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96335" y="1193076"/>
            <a:ext cx="3476557" cy="1955563"/>
          </a:xfrm>
          <a:prstGeom prst="roundRect">
            <a:avLst>
              <a:gd name="adj" fmla="val 4167"/>
            </a:avLst>
          </a:prstGeom>
          <a:solidFill>
            <a:srgbClr val="FFFFFF"/>
          </a:solidFill>
          <a:ln w="76200" cap="sq">
            <a:solidFill>
              <a:schemeClr val="accent5"/>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p:cNvSpPr txBox="1"/>
          <p:nvPr/>
        </p:nvSpPr>
        <p:spPr>
          <a:xfrm>
            <a:off x="4875904" y="2639416"/>
            <a:ext cx="3323521" cy="276999"/>
          </a:xfrm>
          <a:prstGeom prst="rect">
            <a:avLst/>
          </a:prstGeom>
          <a:noFill/>
        </p:spPr>
        <p:txBody>
          <a:bodyPr wrap="none" rtlCol="0">
            <a:spAutoFit/>
          </a:bodyPr>
          <a:lstStyle/>
          <a:p>
            <a:r>
              <a:rPr lang="en-US" sz="1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Britains</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Got Talent Live Final – 9.7m viewers </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0" name="Picture 9" descr="mumford.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5922" y="3941020"/>
            <a:ext cx="3186735" cy="1784572"/>
          </a:xfrm>
          <a:prstGeom prst="roundRect">
            <a:avLst>
              <a:gd name="adj" fmla="val 4167"/>
            </a:avLst>
          </a:prstGeom>
          <a:solidFill>
            <a:srgbClr val="FFFFFF"/>
          </a:solidFill>
          <a:ln w="76200" cap="sq">
            <a:solidFill>
              <a:srgbClr val="F14124"/>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TextBox 10"/>
          <p:cNvSpPr txBox="1"/>
          <p:nvPr/>
        </p:nvSpPr>
        <p:spPr>
          <a:xfrm>
            <a:off x="990381" y="3997995"/>
            <a:ext cx="2769433" cy="461665"/>
          </a:xfrm>
          <a:prstGeom prst="rect">
            <a:avLst/>
          </a:prstGeom>
          <a:noFill/>
        </p:spPr>
        <p:txBody>
          <a:bodyPr wrap="none" rtlCol="0">
            <a:spAutoFit/>
          </a:bodyPr>
          <a:lstStyle/>
          <a:p>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Glastonbury 2013, Mumford &amp; Sons</a:t>
            </a:r>
          </a:p>
          <a:p>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6.2m viewers </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2" name="Picture 11" descr="fb56.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74130" y="3997995"/>
            <a:ext cx="3293984" cy="2195989"/>
          </a:xfrm>
          <a:prstGeom prst="roundRect">
            <a:avLst>
              <a:gd name="adj" fmla="val 4167"/>
            </a:avLst>
          </a:prstGeom>
          <a:solidFill>
            <a:srgbClr val="FFFFFF"/>
          </a:solidFill>
          <a:ln w="76200" cap="sq">
            <a:solidFill>
              <a:schemeClr val="accent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p:cNvSpPr txBox="1"/>
          <p:nvPr/>
        </p:nvSpPr>
        <p:spPr>
          <a:xfrm>
            <a:off x="5053985" y="5818940"/>
            <a:ext cx="3314129" cy="276999"/>
          </a:xfrm>
          <a:prstGeom prst="rect">
            <a:avLst/>
          </a:prstGeom>
          <a:noFill/>
        </p:spPr>
        <p:txBody>
          <a:bodyPr wrap="none" rtlCol="0">
            <a:spAutoFit/>
          </a:bodyPr>
          <a:lstStyle/>
          <a:p>
            <a:r>
              <a:rPr lang="en-US" sz="1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Karmin</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 1.8m FB Likes, 1.5m YT Subscribers</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TextBox 13"/>
          <p:cNvSpPr txBox="1"/>
          <p:nvPr/>
        </p:nvSpPr>
        <p:spPr>
          <a:xfrm>
            <a:off x="7553092" y="133907"/>
            <a:ext cx="1604223" cy="646331"/>
          </a:xfrm>
          <a:prstGeom prst="rect">
            <a:avLst/>
          </a:prstGeom>
          <a:noFill/>
        </p:spPr>
        <p:txBody>
          <a:bodyPr wrap="square" rtlCol="0">
            <a:spAutoFit/>
          </a:bodyPr>
          <a:lstStyle/>
          <a:p>
            <a:pPr algn="ctr"/>
            <a:r>
              <a:rPr lang="en-US" dirty="0" smtClean="0">
                <a:solidFill>
                  <a:schemeClr val="bg1"/>
                </a:solidFill>
              </a:rPr>
              <a:t>Scalable &amp; </a:t>
            </a:r>
          </a:p>
          <a:p>
            <a:pPr algn="ctr"/>
            <a:r>
              <a:rPr lang="en-US" dirty="0" smtClean="0">
                <a:solidFill>
                  <a:schemeClr val="bg1"/>
                </a:solidFill>
              </a:rPr>
              <a:t>Expandable</a:t>
            </a:r>
          </a:p>
        </p:txBody>
      </p:sp>
      <p:sp>
        <p:nvSpPr>
          <p:cNvPr id="15" name="TextBox 14"/>
          <p:cNvSpPr txBox="1"/>
          <p:nvPr/>
        </p:nvSpPr>
        <p:spPr>
          <a:xfrm>
            <a:off x="8801743" y="6446520"/>
            <a:ext cx="269626" cy="276999"/>
          </a:xfrm>
          <a:prstGeom prst="rect">
            <a:avLst/>
          </a:prstGeom>
          <a:noFill/>
        </p:spPr>
        <p:txBody>
          <a:bodyPr wrap="none" rtlCol="0">
            <a:spAutoFit/>
          </a:bodyPr>
          <a:lstStyle/>
          <a:p>
            <a:fld id="{ED0C2BA1-C44B-4355-8A5F-914D5181961E}" type="slidenum">
              <a:rPr lang="en-US" sz="1200" smtClean="0"/>
              <a:t>8</a:t>
            </a:fld>
            <a:endParaRPr lang="en-US" sz="1200" dirty="0"/>
          </a:p>
        </p:txBody>
      </p:sp>
    </p:spTree>
    <p:extLst>
      <p:ext uri="{BB962C8B-B14F-4D97-AF65-F5344CB8AC3E}">
        <p14:creationId xmlns:p14="http://schemas.microsoft.com/office/powerpoint/2010/main" val="35658107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49112" y="124907"/>
            <a:ext cx="1604223" cy="369332"/>
          </a:xfrm>
          <a:prstGeom prst="rect">
            <a:avLst/>
          </a:prstGeom>
          <a:noFill/>
        </p:spPr>
        <p:txBody>
          <a:bodyPr wrap="square" rtlCol="0">
            <a:spAutoFit/>
          </a:bodyPr>
          <a:lstStyle/>
          <a:p>
            <a:endParaRPr lang="en-US" dirty="0" smtClean="0">
              <a:solidFill>
                <a:schemeClr val="bg1"/>
              </a:solidFill>
            </a:endParaRPr>
          </a:p>
        </p:txBody>
      </p:sp>
      <p:sp>
        <p:nvSpPr>
          <p:cNvPr id="11" name="TextBox 10"/>
          <p:cNvSpPr txBox="1"/>
          <p:nvPr/>
        </p:nvSpPr>
        <p:spPr>
          <a:xfrm>
            <a:off x="7544570" y="50088"/>
            <a:ext cx="1599430" cy="923330"/>
          </a:xfrm>
          <a:prstGeom prst="rect">
            <a:avLst/>
          </a:prstGeom>
          <a:noFill/>
        </p:spPr>
        <p:txBody>
          <a:bodyPr wrap="square" rtlCol="0">
            <a:spAutoFit/>
          </a:bodyPr>
          <a:lstStyle/>
          <a:p>
            <a:pPr algn="ctr"/>
            <a:r>
              <a:rPr lang="en-US" dirty="0" smtClean="0">
                <a:solidFill>
                  <a:schemeClr val="bg1"/>
                </a:solidFill>
              </a:rPr>
              <a:t>Balancing</a:t>
            </a:r>
          </a:p>
          <a:p>
            <a:pPr algn="ctr"/>
            <a:r>
              <a:rPr lang="en-US" dirty="0" smtClean="0">
                <a:solidFill>
                  <a:schemeClr val="bg1"/>
                </a:solidFill>
              </a:rPr>
              <a:t>It </a:t>
            </a:r>
          </a:p>
          <a:p>
            <a:pPr algn="ctr"/>
            <a:r>
              <a:rPr lang="en-US" dirty="0" smtClean="0">
                <a:solidFill>
                  <a:schemeClr val="bg1"/>
                </a:solidFill>
              </a:rPr>
              <a:t>All</a:t>
            </a:r>
          </a:p>
        </p:txBody>
      </p:sp>
      <p:sp>
        <p:nvSpPr>
          <p:cNvPr id="22" name="Title 1"/>
          <p:cNvSpPr>
            <a:spLocks noGrp="1"/>
          </p:cNvSpPr>
          <p:nvPr>
            <p:ph type="title"/>
          </p:nvPr>
        </p:nvSpPr>
        <p:spPr>
          <a:xfrm>
            <a:off x="696186" y="101027"/>
            <a:ext cx="7556313" cy="1116106"/>
          </a:xfrm>
        </p:spPr>
        <p:txBody>
          <a:bodyPr>
            <a:normAutofit fontScale="90000"/>
          </a:bodyPr>
          <a:lstStyle/>
          <a:p>
            <a:r>
              <a:rPr lang="en-US" dirty="0" smtClean="0">
                <a:solidFill>
                  <a:srgbClr val="4E67C8"/>
                </a:solidFill>
              </a:rPr>
              <a:t>Why ?</a:t>
            </a:r>
            <a:br>
              <a:rPr lang="en-US" dirty="0" smtClean="0">
                <a:solidFill>
                  <a:srgbClr val="4E67C8"/>
                </a:solidFill>
              </a:rPr>
            </a:br>
            <a:r>
              <a:rPr lang="en-US" dirty="0" smtClean="0">
                <a:solidFill>
                  <a:srgbClr val="4E67C8"/>
                </a:solidFill>
              </a:rPr>
              <a:t>Parenthood: Competing for </a:t>
            </a:r>
            <a:br>
              <a:rPr lang="en-US" dirty="0" smtClean="0">
                <a:solidFill>
                  <a:srgbClr val="4E67C8"/>
                </a:solidFill>
              </a:rPr>
            </a:br>
            <a:r>
              <a:rPr lang="en-US" dirty="0" smtClean="0">
                <a:solidFill>
                  <a:srgbClr val="4E67C8"/>
                </a:solidFill>
              </a:rPr>
              <a:t>Attention, Development - Needs, Fun</a:t>
            </a:r>
            <a:endParaRPr lang="en-US" dirty="0">
              <a:solidFill>
                <a:srgbClr val="4E67C8"/>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569" t="11651" r="19304" b="10379"/>
          <a:stretch/>
        </p:blipFill>
        <p:spPr>
          <a:xfrm>
            <a:off x="5656185" y="1886486"/>
            <a:ext cx="2938465" cy="441911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26" y="1886486"/>
            <a:ext cx="3193708" cy="4258277"/>
          </a:xfrm>
          <a:prstGeom prst="rect">
            <a:avLst/>
          </a:prstGeom>
        </p:spPr>
      </p:pic>
    </p:spTree>
    <p:extLst>
      <p:ext uri="{BB962C8B-B14F-4D97-AF65-F5344CB8AC3E}">
        <p14:creationId xmlns:p14="http://schemas.microsoft.com/office/powerpoint/2010/main" val="10690596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dvantag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10322</TotalTime>
  <Words>1976</Words>
  <Application>Microsoft Macintosh PowerPoint</Application>
  <PresentationFormat>On-screen Show (4:3)</PresentationFormat>
  <Paragraphs>368</Paragraphs>
  <Slides>35</Slides>
  <Notes>24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35</vt:i4>
      </vt:variant>
    </vt:vector>
  </HeadingPairs>
  <TitlesOfParts>
    <vt:vector size="38" baseType="lpstr">
      <vt:lpstr>Advantage</vt:lpstr>
      <vt:lpstr>Custom Design</vt:lpstr>
      <vt:lpstr>Document</vt:lpstr>
      <vt:lpstr>PowerPoint Presentation</vt:lpstr>
      <vt:lpstr>Little Kids Rock</vt:lpstr>
      <vt:lpstr>Why plastic instruments began?</vt:lpstr>
      <vt:lpstr>The musicians behind pBone &amp; pTrumpet and now pBuzz</vt:lpstr>
      <vt:lpstr>Creating Life Changing Experiences</vt:lpstr>
      <vt:lpstr>Nurturing the next generation</vt:lpstr>
      <vt:lpstr>Making Music Fun</vt:lpstr>
      <vt:lpstr>Mass Appeal</vt:lpstr>
      <vt:lpstr>Why ? Parenthood: Competing for  Attention, Development - Needs, Fun</vt:lpstr>
      <vt:lpstr>MakeMusicFun@warwickmusic.com</vt:lpstr>
      <vt:lpstr>PowerPoint Presentation</vt:lpstr>
      <vt:lpstr>PowerPoint Presentation</vt:lpstr>
      <vt:lpstr>PowerPoint Presentation</vt:lpstr>
      <vt:lpstr>What have we achieved?</vt:lpstr>
      <vt:lpstr>Consumer Reach &amp; Engagement</vt:lpstr>
      <vt:lpstr>Earning our Unique Right to Win</vt:lpstr>
      <vt:lpstr>Compared to our competitors</vt:lpstr>
      <vt:lpstr>Growing the base of musicians</vt:lpstr>
      <vt:lpstr>pBand at work in American schools</vt:lpstr>
      <vt:lpstr>Quality in Manufacture</vt:lpstr>
      <vt:lpstr>Warranty &amp; Questions</vt:lpstr>
      <vt:lpstr>Quality in Service</vt:lpstr>
      <vt:lpstr>Net Promoter Scores</vt:lpstr>
      <vt:lpstr>PowerPoint Presentation</vt:lpstr>
      <vt:lpstr>Education Resources</vt:lpstr>
      <vt:lpstr>Trade Partner Landing Page</vt:lpstr>
      <vt:lpstr>Websites</vt:lpstr>
      <vt:lpstr>Dealer &amp; Educator Presentations (available for all instruments)</vt:lpstr>
      <vt:lpstr>Start Your Legacy Campaign</vt:lpstr>
      <vt:lpstr>Awards</vt:lpstr>
      <vt:lpstr>Today: </vt:lpstr>
      <vt:lpstr>Proposed steps: </vt:lpstr>
      <vt:lpstr>Used by professionals . . . </vt:lpstr>
      <vt:lpstr>. . . and future professionals</vt:lpstr>
      <vt:lpstr>PowerPoint Presentation</vt:lpstr>
    </vt:vector>
  </TitlesOfParts>
  <Company>Warwick Music Limited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pBone &amp; pTrumpet</dc:title>
  <dc:creator>Steven Greenall</dc:creator>
  <cp:lastModifiedBy>Melba Zivkovic</cp:lastModifiedBy>
  <cp:revision>404</cp:revision>
  <cp:lastPrinted>2017-05-10T01:28:37Z</cp:lastPrinted>
  <dcterms:created xsi:type="dcterms:W3CDTF">2015-11-30T20:07:27Z</dcterms:created>
  <dcterms:modified xsi:type="dcterms:W3CDTF">2017-07-21T19:12:57Z</dcterms:modified>
</cp:coreProperties>
</file>